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8" r:id="rId3"/>
  </p:sldMasterIdLst>
  <p:notesMasterIdLst>
    <p:notesMasterId r:id="rId23"/>
  </p:notesMasterIdLst>
  <p:handoutMasterIdLst>
    <p:handoutMasterId r:id="rId24"/>
  </p:handoutMasterIdLst>
  <p:sldIdLst>
    <p:sldId id="421" r:id="rId4"/>
    <p:sldId id="2146847350" r:id="rId5"/>
    <p:sldId id="2146847335" r:id="rId6"/>
    <p:sldId id="2146847351" r:id="rId7"/>
    <p:sldId id="2146847344" r:id="rId8"/>
    <p:sldId id="2146847291" r:id="rId9"/>
    <p:sldId id="2146847346" r:id="rId10"/>
    <p:sldId id="2146847296" r:id="rId11"/>
    <p:sldId id="2146847347" r:id="rId12"/>
    <p:sldId id="2146847348" r:id="rId13"/>
    <p:sldId id="2146847297" r:id="rId14"/>
    <p:sldId id="2146847317" r:id="rId15"/>
    <p:sldId id="2146847349" r:id="rId16"/>
    <p:sldId id="2146847328" r:id="rId17"/>
    <p:sldId id="2146847333" r:id="rId18"/>
    <p:sldId id="2146847332" r:id="rId19"/>
    <p:sldId id="2146847329" r:id="rId20"/>
    <p:sldId id="2146847331" r:id="rId21"/>
    <p:sldId id="214684732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19CD56-F7A0-4A52-8D26-55ABC5936C48}">
          <p14:sldIdLst>
            <p14:sldId id="421"/>
            <p14:sldId id="2146847350"/>
            <p14:sldId id="2146847335"/>
            <p14:sldId id="2146847351"/>
            <p14:sldId id="2146847344"/>
            <p14:sldId id="2146847291"/>
            <p14:sldId id="2146847346"/>
            <p14:sldId id="2146847296"/>
            <p14:sldId id="2146847347"/>
            <p14:sldId id="2146847348"/>
            <p14:sldId id="2146847297"/>
            <p14:sldId id="2146847317"/>
            <p14:sldId id="2146847349"/>
            <p14:sldId id="2146847328"/>
            <p14:sldId id="2146847333"/>
            <p14:sldId id="2146847332"/>
            <p14:sldId id="2146847329"/>
            <p14:sldId id="2146847331"/>
            <p14:sldId id="214684732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dik Gupta" initials="HG" lastIdx="1" clrIdx="0">
    <p:extLst>
      <p:ext uri="{19B8F6BF-5375-455C-9EA6-DF929625EA0E}">
        <p15:presenceInfo xmlns:p15="http://schemas.microsoft.com/office/powerpoint/2012/main" userId="e047047808b2342f" providerId="Windows Live"/>
      </p:ext>
    </p:extLst>
  </p:cmAuthor>
  <p:cmAuthor id="2" name="Hardik Gupta" initials="HG [2]" lastIdx="1" clrIdx="1">
    <p:extLst>
      <p:ext uri="{19B8F6BF-5375-455C-9EA6-DF929625EA0E}">
        <p15:presenceInfo xmlns:p15="http://schemas.microsoft.com/office/powerpoint/2012/main" userId="f950d8d337db27c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202C"/>
    <a:srgbClr val="F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D9FBFF-F518-CB72-89C4-D960247338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D08AD-99DB-0067-E2C7-668191C702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DAA0B-85C3-E04F-B40F-F8806BE59EF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44396-CCDF-8EC9-3D25-194263D11D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EA3AF-F214-AC14-0D72-E474108F32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716DE-A5C0-5D48-95E3-3CB5E3CD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3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9630A-7CCF-4EE7-9EDF-0D1BCF9EDEBB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4CF59-0789-416D-ACDA-180D6A2A521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373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509BB-9DE1-6803-7A9C-130330C58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4EB65-6BD0-4048-2F2E-9A13D7573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BD2D6-BF68-4C08-3D40-9305C58ED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277F8-5EDA-F4DA-5584-1C7F5A4F3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73C08-9F0C-6CAF-A36A-E8987BFD2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0339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ACAF4-EDB7-CD1F-72DF-C2CBE3C97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5214D0-BC1B-038A-64B1-74677C7E7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9082D-C1F7-A31B-9274-5F0101F86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54E8A-D59B-547B-15B7-CD74414FE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6D46E-2142-9F71-CFA1-A175069FC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30ED5-B603-A76A-7AD2-6D8521BC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5369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3DA52-3B19-F455-1099-0F8106C74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B6FFEF-CA61-CC12-DDF8-8EE4AE532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89E73-F090-DB05-9EEF-80F17274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28C55-5A60-1E6F-4C8C-A7CB0BED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6D8E2-F54B-15F1-294F-D8869011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4330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5EA93F-20D1-B04B-E3ED-7AF5D7BDA3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BEA786-AA9D-6ADC-07E1-4926FC6FC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29F9C-CBCC-6576-B3E0-16698DFC0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CCEA1-084D-1E69-487A-C488E0645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42173-4F66-23A1-27D7-4D36F292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8398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ove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E1C79A-9B7A-43E2-8801-3A7228170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0"/>
            <a:ext cx="12191999" cy="68580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A0F44D1-9B1A-4F25-AC76-9A0755EEFFBD}"/>
              </a:ext>
            </a:extLst>
          </p:cNvPr>
          <p:cNvSpPr>
            <a:spLocks noChangeAspect="1"/>
          </p:cNvSpPr>
          <p:nvPr userDrawn="1"/>
        </p:nvSpPr>
        <p:spPr bwMode="gray">
          <a:xfrm rot="10800000">
            <a:off x="504883" y="594865"/>
            <a:ext cx="4157286" cy="3347087"/>
          </a:xfrm>
          <a:custGeom>
            <a:avLst/>
            <a:gdLst>
              <a:gd name="connsiteX0" fmla="*/ 0 w 4159451"/>
              <a:gd name="connsiteY0" fmla="*/ 3347087 h 3347087"/>
              <a:gd name="connsiteX1" fmla="*/ 468 w 4159451"/>
              <a:gd name="connsiteY1" fmla="*/ 2910523 h 3347087"/>
              <a:gd name="connsiteX2" fmla="*/ 555 w 4159451"/>
              <a:gd name="connsiteY2" fmla="*/ 2811553 h 3347087"/>
              <a:gd name="connsiteX3" fmla="*/ 0 w 4159451"/>
              <a:gd name="connsiteY3" fmla="*/ 2811650 h 3347087"/>
              <a:gd name="connsiteX4" fmla="*/ 2496 w 4159451"/>
              <a:gd name="connsiteY4" fmla="*/ 0 h 3347087"/>
              <a:gd name="connsiteX5" fmla="*/ 4159451 w 4159451"/>
              <a:gd name="connsiteY5" fmla="*/ 1842 h 3347087"/>
              <a:gd name="connsiteX6" fmla="*/ 4159451 w 4159451"/>
              <a:gd name="connsiteY6" fmla="*/ 537279 h 3347087"/>
              <a:gd name="connsiteX7" fmla="*/ 4159451 w 4159451"/>
              <a:gd name="connsiteY7" fmla="*/ 2081116 h 3347087"/>
              <a:gd name="connsiteX8" fmla="*/ 4159451 w 4159451"/>
              <a:gd name="connsiteY8" fmla="*/ 2616553 h 334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9451" h="3347087">
                <a:moveTo>
                  <a:pt x="0" y="3347087"/>
                </a:moveTo>
                <a:cubicBezTo>
                  <a:pt x="156" y="3230828"/>
                  <a:pt x="312" y="3081127"/>
                  <a:pt x="468" y="2910523"/>
                </a:cubicBezTo>
                <a:lnTo>
                  <a:pt x="555" y="2811553"/>
                </a:lnTo>
                <a:lnTo>
                  <a:pt x="0" y="2811650"/>
                </a:lnTo>
                <a:cubicBezTo>
                  <a:pt x="832" y="2191603"/>
                  <a:pt x="1664" y="620310"/>
                  <a:pt x="2496" y="0"/>
                </a:cubicBezTo>
                <a:lnTo>
                  <a:pt x="4159451" y="1842"/>
                </a:lnTo>
                <a:lnTo>
                  <a:pt x="4159451" y="537279"/>
                </a:lnTo>
                <a:lnTo>
                  <a:pt x="4159451" y="2081116"/>
                </a:lnTo>
                <a:lnTo>
                  <a:pt x="4159451" y="2616553"/>
                </a:lnTo>
                <a:close/>
              </a:path>
            </a:pathLst>
          </a:custGeom>
          <a:solidFill>
            <a:srgbClr val="FFE600"/>
          </a:solidFill>
          <a:ln w="9525">
            <a:noFill/>
            <a:round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799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06FE6B-2888-42EC-9409-22E0C44C3E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697" y="1539873"/>
            <a:ext cx="3753237" cy="860400"/>
          </a:xfrm>
        </p:spPr>
        <p:txBody>
          <a:bodyPr/>
          <a:lstStyle>
            <a:lvl1pPr>
              <a:defRPr sz="2999" b="0">
                <a:solidFill>
                  <a:srgbClr val="404040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GB" dirty="0"/>
              <a:t>Title (EY Interstate Light 30 point)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2FC3DF6-2861-4293-9E33-F3E405EF9F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698" y="2854217"/>
            <a:ext cx="3753237" cy="391225"/>
          </a:xfrm>
        </p:spPr>
        <p:txBody>
          <a:bodyPr/>
          <a:lstStyle>
            <a:lvl1pPr marL="0" marR="0" indent="0" algn="l" defTabSz="9139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199"/>
              </a:spcAft>
              <a:buClr>
                <a:schemeClr val="accent2"/>
              </a:buClr>
              <a:buSzPct val="70000"/>
              <a:buFont typeface="Arial" pitchFamily="34" charset="0"/>
              <a:buNone/>
              <a:tabLst/>
              <a:defRPr sz="1599" b="0">
                <a:solidFill>
                  <a:srgbClr val="404040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599">
                <a:solidFill>
                  <a:srgbClr val="404040"/>
                </a:solidFill>
              </a:defRPr>
            </a:lvl2pPr>
            <a:lvl3pPr marL="91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z="1599" dirty="0"/>
              <a:t>Subtitle (EY Interstate 16 point)</a:t>
            </a:r>
          </a:p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199"/>
              </a:spcAft>
              <a:buClr>
                <a:schemeClr val="accent2"/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en-IN" b="1" dirty="0"/>
              <a:t>XX Month 200X (EY Interstate bold 16 point)</a:t>
            </a: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8AE72999-64B9-400D-B276-16BADE1AD57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9392" y="4960938"/>
            <a:ext cx="1224912" cy="1435100"/>
            <a:chOff x="6529" y="3125"/>
            <a:chExt cx="772" cy="904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20916FE-1037-44A8-A815-13B16E6543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E21227F-16C4-4E48-B9B5-03B2F374C3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398588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94200"/>
            <a:ext cx="10972800" cy="590400"/>
          </a:xfrm>
        </p:spPr>
        <p:txBody>
          <a:bodyPr/>
          <a:lstStyle>
            <a:lvl1pPr>
              <a:defRPr sz="23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Standard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229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94200"/>
            <a:ext cx="10972800" cy="59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95A2BE92-ABF7-4A82-BC35-00F28F500FE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0" y="1137921"/>
            <a:ext cx="4954924" cy="4267457"/>
          </a:xfrm>
        </p:spPr>
        <p:txBody>
          <a:bodyPr/>
          <a:lstStyle/>
          <a:p>
            <a:endParaRPr lang="en-IN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A81FCAA-64D2-4A9C-B16E-9C4E3BB431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9748" y="3813288"/>
            <a:ext cx="3087667" cy="180000"/>
          </a:xfrm>
        </p:spPr>
        <p:txBody>
          <a:bodyPr/>
          <a:lstStyle>
            <a:lvl1pPr marL="0" indent="0">
              <a:buNone/>
              <a:defRPr sz="11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03CDC117-35F2-47B2-85B2-29CB8EE7E0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9748" y="4055931"/>
            <a:ext cx="3087667" cy="180000"/>
          </a:xfrm>
        </p:spPr>
        <p:txBody>
          <a:bodyPr/>
          <a:lstStyle>
            <a:lvl1pPr marL="0" indent="0">
              <a:buNone/>
              <a:defRPr sz="11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Job Title to go here</a:t>
            </a:r>
            <a:endParaRPr lang="en-GB" dirty="0"/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00A15EA9-2372-4E06-83C2-1E13AB1FA6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9820" y="3578084"/>
            <a:ext cx="778554" cy="778959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B83DAE-9FEB-4E9C-85BA-A34BD23927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9821" y="1137921"/>
            <a:ext cx="5462580" cy="3738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Key Takeaways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1ABE303-7041-4312-AD03-0E872AEF99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9821" y="1635009"/>
            <a:ext cx="5462580" cy="1611554"/>
          </a:xfrm>
        </p:spPr>
        <p:txBody>
          <a:bodyPr/>
          <a:lstStyle>
            <a:lvl1pPr marL="0" indent="0">
              <a:buNone/>
              <a:defRPr sz="1599"/>
            </a:lvl1pPr>
          </a:lstStyle>
          <a:p>
            <a:pPr lvl="0"/>
            <a:r>
              <a:rPr lang="en-US" dirty="0"/>
              <a:t>Content EY Interstate Light, 16pt, Lorem ipsum dolor, 12pt, </a:t>
            </a:r>
            <a:r>
              <a:rPr lang="en-US" dirty="0" err="1"/>
              <a:t>Utinam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abhorreant</a:t>
            </a:r>
            <a:r>
              <a:rPr lang="en-US" dirty="0"/>
              <a:t> </a:t>
            </a:r>
            <a:r>
              <a:rPr lang="en-US" dirty="0" err="1"/>
              <a:t>sead</a:t>
            </a:r>
            <a:r>
              <a:rPr lang="en-US" dirty="0"/>
              <a:t>. </a:t>
            </a:r>
            <a:r>
              <a:rPr lang="en-US" dirty="0" err="1"/>
              <a:t>Putant</a:t>
            </a:r>
            <a:r>
              <a:rPr lang="en-US" dirty="0"/>
              <a:t> </a:t>
            </a:r>
            <a:r>
              <a:rPr lang="en-US" dirty="0" err="1"/>
              <a:t>probatus</a:t>
            </a:r>
            <a:r>
              <a:rPr lang="en-US" dirty="0"/>
              <a:t> id vis, ad his </a:t>
            </a:r>
            <a:r>
              <a:rPr lang="en-US" dirty="0" err="1"/>
              <a:t>meis</a:t>
            </a:r>
            <a:r>
              <a:rPr lang="en-US" dirty="0"/>
              <a:t>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repudiare</a:t>
            </a:r>
            <a:r>
              <a:rPr lang="en-US" dirty="0"/>
              <a:t>, has an </a:t>
            </a:r>
            <a:r>
              <a:rPr lang="en-US" dirty="0" err="1"/>
              <a:t>pericula</a:t>
            </a:r>
            <a:r>
              <a:rPr lang="en-US" dirty="0"/>
              <a:t> </a:t>
            </a:r>
            <a:r>
              <a:rPr lang="en-US" dirty="0" err="1"/>
              <a:t>tractatos</a:t>
            </a:r>
            <a:r>
              <a:rPr lang="en-US" dirty="0"/>
              <a:t>.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debitis</a:t>
            </a:r>
            <a:r>
              <a:rPr lang="en-US" dirty="0"/>
              <a:t> </a:t>
            </a:r>
            <a:r>
              <a:rPr lang="en-US" dirty="0" err="1"/>
              <a:t>dissentias</a:t>
            </a:r>
            <a:r>
              <a:rPr lang="en-US" dirty="0"/>
              <a:t> ad. </a:t>
            </a:r>
            <a:r>
              <a:rPr lang="en-US" dirty="0" err="1"/>
              <a:t>Patrioque</a:t>
            </a:r>
            <a:r>
              <a:rPr lang="en-US" dirty="0"/>
              <a:t> </a:t>
            </a:r>
            <a:r>
              <a:rPr lang="en-US" dirty="0" err="1"/>
              <a:t>voluptatum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ex, id </a:t>
            </a:r>
            <a:r>
              <a:rPr lang="en-US" dirty="0" err="1"/>
              <a:t>admodum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B69EB865-6B86-419B-923C-F7DDC68C9C6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1097428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6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509BB-9DE1-6803-7A9C-130330C58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4EB65-6BD0-4048-2F2E-9A13D7573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BD2D6-BF68-4C08-3D40-9305C58ED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277F8-5EDA-F4DA-5584-1C7F5A4F3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73C08-9F0C-6CAF-A36A-E8987BFD2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5160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A979613-0918-034A-E000-D72A657E70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1" b="12931"/>
          <a:stretch/>
        </p:blipFill>
        <p:spPr>
          <a:xfrm>
            <a:off x="-2" y="1"/>
            <a:ext cx="12192001" cy="661464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D9ADF43-BA1E-FDFA-B1B3-46F04B8C21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1" y="0"/>
            <a:ext cx="1132709" cy="76944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13427C6-5C63-2F92-5FA2-4B26CA0D94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1928" y="5334000"/>
            <a:ext cx="2280071" cy="15488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D63C0F-58D0-522E-A650-14B8F235A99A}"/>
              </a:ext>
            </a:extLst>
          </p:cNvPr>
          <p:cNvSpPr txBox="1"/>
          <p:nvPr userDrawn="1"/>
        </p:nvSpPr>
        <p:spPr>
          <a:xfrm>
            <a:off x="146590" y="6614644"/>
            <a:ext cx="463972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NIDHI+: Using Technology to Empower Hospitality Businesses</a:t>
            </a:r>
            <a:endParaRPr lang="en-IN" sz="1050" b="1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05558F-2B46-416E-B01E-0CD112EC3C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55773" y="194610"/>
            <a:ext cx="1876268" cy="42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08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3DCF8-B69F-049C-3292-2707C976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7D231-69F8-45E7-F69B-84DC0300A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F4DFD-8033-8A7E-0D25-53C2A8493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9ED99-64F7-34E6-D197-FACD14F2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D0051-B567-A639-B2CE-47E73616D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52427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CE91A-BE9B-7DE1-CAFF-8193E47B6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61975-B1C8-2947-8F6A-73ABD8F79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BE609-1D04-D3E0-EB61-3ACC1C350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503B1-3087-BD7D-6B94-528119A2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2D7BC-C824-84BA-68EB-7858B903C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4424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A979613-0918-034A-E000-D72A657E70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1" b="12931"/>
          <a:stretch/>
        </p:blipFill>
        <p:spPr>
          <a:xfrm>
            <a:off x="-2" y="1"/>
            <a:ext cx="12192001" cy="661464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D9ADF43-BA1E-FDFA-B1B3-46F04B8C21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1" y="0"/>
            <a:ext cx="1132709" cy="76944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13427C6-5C63-2F92-5FA2-4B26CA0D94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1928" y="5334000"/>
            <a:ext cx="2280071" cy="15488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D63C0F-58D0-522E-A650-14B8F235A99A}"/>
              </a:ext>
            </a:extLst>
          </p:cNvPr>
          <p:cNvSpPr txBox="1"/>
          <p:nvPr userDrawn="1"/>
        </p:nvSpPr>
        <p:spPr>
          <a:xfrm>
            <a:off x="146590" y="6614644"/>
            <a:ext cx="463972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NIDHI+: Using Technology to Empower Hospitality Businesses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B8F33-A014-64D5-51A5-D10EE4AF25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55773" y="194610"/>
            <a:ext cx="1876268" cy="42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46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45EB9-A860-FE4E-C37F-1FE743BED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381D7-F33D-7B3F-D6AB-91294B1F8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8B590-E95A-1224-9C38-B5A7B1D13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5130F-F164-DF73-5745-1D002FFFD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E96EA-2AF0-4D5A-4916-564B67F6C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A8481-709A-1702-A06C-65F2C832B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4968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2B1C4-AC85-D754-C3B0-5B634B7E3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E57D7-FFF5-C4F9-B626-ED85B3DAC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99E07-32F5-D744-183B-A8DA6B7F5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4513FF-60F3-630B-B9C3-4C1F279C42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73D43C-6F94-7BE3-FD82-2995C733EF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F4509E-D09F-D0D8-0414-FE345C52D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3CE1B3-1ABC-F4AD-5F38-062EBBFE6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56565-994A-899F-8527-F34553075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5381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60B24-020F-DF26-3CDB-21FC545D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E8150-DA8C-DA24-E9DA-E5B60AABD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AF08AE-AD45-4691-F6B2-6A6BF0E0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DBB3A7-88C0-CF98-76C4-6E44FBDE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1204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1917B-2D36-5D83-5919-289E8C64B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4DF634-10F2-FE7E-FF34-8D109594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E9500-0C35-7969-0FA2-897435F3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3830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A8C09-E447-03BA-0554-F57072A36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ECDC1-551A-BB60-856E-57396E67D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D1F6A-83BD-7C44-DE5C-359406185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0CB00-9849-48BD-5E30-1E797AA03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AA982-351C-55B7-ED04-50CBC0F5F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A0664-98DF-0E68-63C5-B108363A5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321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ACAF4-EDB7-CD1F-72DF-C2CBE3C97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5214D0-BC1B-038A-64B1-74677C7E7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9082D-C1F7-A31B-9274-5F0101F86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54E8A-D59B-547B-15B7-CD74414FE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6D46E-2142-9F71-CFA1-A175069FC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30ED5-B603-A76A-7AD2-6D8521BC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235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3DA52-3B19-F455-1099-0F8106C74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B6FFEF-CA61-CC12-DDF8-8EE4AE532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89E73-F090-DB05-9EEF-80F17274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28C55-5A60-1E6F-4C8C-A7CB0BED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6D8E2-F54B-15F1-294F-D8869011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674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5EA93F-20D1-B04B-E3ED-7AF5D7BDA3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BEA786-AA9D-6ADC-07E1-4926FC6FC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29F9C-CBCC-6576-B3E0-16698DFC0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CCEA1-084D-1E69-487A-C488E0645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42173-4F66-23A1-27D7-4D36F292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9364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3DCF8-B69F-049C-3292-2707C976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7D231-69F8-45E7-F69B-84DC0300A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F4DFD-8033-8A7E-0D25-53C2A8493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9ED99-64F7-34E6-D197-FACD14F2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D0051-B567-A639-B2CE-47E73616D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88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CE91A-BE9B-7DE1-CAFF-8193E47B6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61975-B1C8-2947-8F6A-73ABD8F79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BE609-1D04-D3E0-EB61-3ACC1C350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503B1-3087-BD7D-6B94-528119A2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2D7BC-C824-84BA-68EB-7858B903C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4414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45EB9-A860-FE4E-C37F-1FE743BED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381D7-F33D-7B3F-D6AB-91294B1F8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8B590-E95A-1224-9C38-B5A7B1D13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5130F-F164-DF73-5745-1D002FFFD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E96EA-2AF0-4D5A-4916-564B67F6C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A8481-709A-1702-A06C-65F2C832B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6365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2B1C4-AC85-D754-C3B0-5B634B7E3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E57D7-FFF5-C4F9-B626-ED85B3DAC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99E07-32F5-D744-183B-A8DA6B7F5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4513FF-60F3-630B-B9C3-4C1F279C42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73D43C-6F94-7BE3-FD82-2995C733EF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F4509E-D09F-D0D8-0414-FE345C52D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3CE1B3-1ABC-F4AD-5F38-062EBBFE6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56565-994A-899F-8527-F34553075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5126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60B24-020F-DF26-3CDB-21FC545D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E8150-DA8C-DA24-E9DA-E5B60AABD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AF08AE-AD45-4691-F6B2-6A6BF0E0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DBB3A7-88C0-CF98-76C4-6E44FBDE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4199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1917B-2D36-5D83-5919-289E8C64B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4DF634-10F2-FE7E-FF34-8D109594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E9500-0C35-7969-0FA2-897435F3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7807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A8C09-E447-03BA-0554-F57072A36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ECDC1-551A-BB60-856E-57396E67D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D1F6A-83BD-7C44-DE5C-359406185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0CB00-9849-48BD-5E30-1E797AA03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AA982-351C-55B7-ED04-50CBC0F5F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A0664-98DF-0E68-63C5-B108363A5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422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.bin"/><Relationship Id="rId5" Type="http://schemas.openxmlformats.org/officeDocument/2006/relationships/tags" Target="../tags/tag1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44EBD2-B880-BFB8-979F-339F3E486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6902E-D949-0489-0A6F-A46B9BCD5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7D033-F1BC-00F2-12AA-A6F43FB97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709AF-814E-369C-1EDE-3183A603B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410FB-B9C0-821B-14DD-97A777879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82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6C9B276-D7F0-47C9-8941-C13F3F593B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848268982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6C9B276-D7F0-47C9-8941-C13F3F593B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94200"/>
            <a:ext cx="10972800" cy="590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137920"/>
            <a:ext cx="10972800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7E89FB01-0304-4B7A-83F4-087FD710583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81250" y="6356350"/>
            <a:ext cx="303055" cy="311150"/>
            <a:chOff x="7110" y="4004"/>
            <a:chExt cx="191" cy="19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DE1CE93-8A80-4A24-92CA-71C05E4537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69AC85D-6BA0-4E5B-A206-FB7E85E0D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A99D1FF-A731-4C56-AEC5-4C61FAC748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/>
            </a:p>
          </p:txBody>
        </p:sp>
      </p:grp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45CFA693-E91B-43CC-B5B8-0AF459F62896}"/>
              </a:ext>
            </a:extLst>
          </p:cNvPr>
          <p:cNvSpPr txBox="1">
            <a:spLocks/>
          </p:cNvSpPr>
          <p:nvPr userDrawn="1"/>
        </p:nvSpPr>
        <p:spPr>
          <a:xfrm>
            <a:off x="1629671" y="6530236"/>
            <a:ext cx="119063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defRPr sz="800">
                <a:solidFill>
                  <a:schemeClr val="bg1"/>
                </a:solidFill>
                <a:latin typeface="EYInterstate" panose="0200050302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7DBDBB20-DA7B-4EA8-9594-84A1D3A4EA29}" type="datetime3">
              <a:rPr lang="en-US" sz="800" smtClean="0"/>
              <a:t>27 March 2023</a:t>
            </a:fld>
            <a:endParaRPr lang="en-IN" sz="800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FA0C3EA0-3C85-4236-8D60-88634AF47AD8}"/>
              </a:ext>
            </a:extLst>
          </p:cNvPr>
          <p:cNvSpPr txBox="1">
            <a:spLocks/>
          </p:cNvSpPr>
          <p:nvPr userDrawn="1"/>
        </p:nvSpPr>
        <p:spPr>
          <a:xfrm>
            <a:off x="609283" y="6530236"/>
            <a:ext cx="662721" cy="180000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>
              <a:defRPr sz="800">
                <a:solidFill>
                  <a:schemeClr val="bg1"/>
                </a:solidFill>
                <a:latin typeface="EYInterstate" panose="0200050302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800" dirty="0"/>
              <a:t>Page </a:t>
            </a:r>
            <a:fld id="{D5B76411-544C-4F9A-8EDE-9EEB2BD21F95}" type="slidenum">
              <a:rPr lang="en-IN" sz="800" smtClean="0"/>
              <a:t>‹#›</a:t>
            </a:fld>
            <a:endParaRPr sz="800" dirty="0"/>
          </a:p>
        </p:txBody>
      </p:sp>
    </p:spTree>
    <p:extLst>
      <p:ext uri="{BB962C8B-B14F-4D97-AF65-F5344CB8AC3E}">
        <p14:creationId xmlns:p14="http://schemas.microsoft.com/office/powerpoint/2010/main" val="393332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</p:sldLayoutIdLst>
  <p:hf hdr="0"/>
  <p:txStyles>
    <p:titleStyle>
      <a:lvl1pPr algn="l" defTabSz="913943" rtl="0" eaLnBrk="1" latinLnBrk="0" hangingPunct="1">
        <a:lnSpc>
          <a:spcPct val="85000"/>
        </a:lnSpc>
        <a:spcBef>
          <a:spcPct val="0"/>
        </a:spcBef>
        <a:buNone/>
        <a:defRPr sz="2399" b="0" kern="1200">
          <a:solidFill>
            <a:schemeClr val="bg1"/>
          </a:solidFill>
          <a:latin typeface="EYInterstate Light" panose="02000506000000020004" pitchFamily="2" charset="0"/>
          <a:ea typeface="+mj-ea"/>
          <a:cs typeface="Arial" pitchFamily="34" charset="0"/>
        </a:defRPr>
      </a:lvl1pPr>
    </p:titleStyle>
    <p:bodyStyle>
      <a:lvl1pPr marL="356438" indent="-356438" algn="l" defTabSz="913943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9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1pPr>
      <a:lvl2pPr marL="712875" indent="-356438" algn="l" defTabSz="913943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7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2pPr>
      <a:lvl3pPr marL="1069313" indent="-356438" algn="l" defTabSz="913943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5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3pPr>
      <a:lvl4pPr marL="1425751" indent="-356438" algn="l" defTabSz="913943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3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4pPr>
      <a:lvl5pPr marL="1782188" indent="-356438" algn="l" defTabSz="913943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1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5pPr>
      <a:lvl6pPr marL="2513343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4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6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7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8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2">
          <p15:clr>
            <a:srgbClr val="F26B43"/>
          </p15:clr>
        </p15:guide>
        <p15:guide id="3" pos="384">
          <p15:clr>
            <a:srgbClr val="F26B43"/>
          </p15:clr>
        </p15:guide>
        <p15:guide id="4" pos="7302">
          <p15:clr>
            <a:srgbClr val="F26B43"/>
          </p15:clr>
        </p15:guide>
        <p15:guide id="5" orient="horz" pos="712">
          <p15:clr>
            <a:srgbClr val="F26B43"/>
          </p15:clr>
        </p15:guide>
        <p15:guide id="6" orient="horz" pos="3840">
          <p15:clr>
            <a:srgbClr val="F26B43"/>
          </p15:clr>
        </p15:guide>
        <p15:guide id="7" orient="horz" pos="4199">
          <p15:clr>
            <a:srgbClr val="F26B43"/>
          </p15:clr>
        </p15:guide>
        <p15:guide id="8" orient="horz" pos="173">
          <p15:clr>
            <a:srgbClr val="F26B43"/>
          </p15:clr>
        </p15:guide>
        <p15:guide id="9" orient="horz" pos="399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44EBD2-B880-BFB8-979F-339F3E486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6902E-D949-0489-0A6F-A46B9BCD5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7D033-F1BC-00F2-12AA-A6F43FB97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698F8-C984-4196-91F5-C578934CB7BE}" type="datetimeFigureOut">
              <a:rPr lang="en-IN" smtClean="0"/>
              <a:t>27-03-2023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709AF-814E-369C-1EDE-3183A603B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410FB-B9C0-821B-14DD-97A777879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DA2DF-37EE-4F27-A403-5AF1EDFFF6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290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sv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19" Type="http://schemas.openxmlformats.org/officeDocument/2006/relationships/image" Target="../media/image28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4.xml"/><Relationship Id="rId7" Type="http://schemas.openxmlformats.org/officeDocument/2006/relationships/image" Target="../media/image3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tags" Target="../tags/tag8.xml"/><Relationship Id="rId7" Type="http://schemas.openxmlformats.org/officeDocument/2006/relationships/image" Target="../media/image4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outdoor, sky, sunset, nature&#10;&#10;Description automatically generated">
            <a:extLst>
              <a:ext uri="{FF2B5EF4-FFF2-40B4-BE49-F238E27FC236}">
                <a16:creationId xmlns:a16="http://schemas.microsoft.com/office/drawing/2014/main" id="{34AB07D5-9E77-0C48-9401-EC3D7A632F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4067" b="4792"/>
          <a:stretch/>
        </p:blipFill>
        <p:spPr>
          <a:xfrm>
            <a:off x="0" y="-100013"/>
            <a:ext cx="12192000" cy="695801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8F4751A-919A-AA98-9F06-82B7C261B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7388" y="-69464"/>
            <a:ext cx="10234612" cy="69523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AF1447-CF73-84A7-5755-3CE97AFBBA46}"/>
              </a:ext>
            </a:extLst>
          </p:cNvPr>
          <p:cNvSpPr/>
          <p:nvPr/>
        </p:nvSpPr>
        <p:spPr>
          <a:xfrm>
            <a:off x="5740240" y="4583633"/>
            <a:ext cx="591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Raleway"/>
              </a:rPr>
              <a:t>NIDHI+: Using Technology to Empower Hospitality Businesses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14CF70-9D88-3FA7-D281-5042417DE13A}"/>
              </a:ext>
            </a:extLst>
          </p:cNvPr>
          <p:cNvSpPr/>
          <p:nvPr/>
        </p:nvSpPr>
        <p:spPr>
          <a:xfrm>
            <a:off x="6366033" y="5562576"/>
            <a:ext cx="52925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An initiative towards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</a:rPr>
              <a:t>Aatmanirbhar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 Bharat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5FD651-FC30-6F8E-683A-4793C7DEC1AA}"/>
              </a:ext>
            </a:extLst>
          </p:cNvPr>
          <p:cNvSpPr/>
          <p:nvPr/>
        </p:nvSpPr>
        <p:spPr>
          <a:xfrm>
            <a:off x="7387368" y="4332984"/>
            <a:ext cx="4271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spc="300" dirty="0">
                <a:solidFill>
                  <a:schemeClr val="bg1">
                    <a:lumMod val="95000"/>
                  </a:schemeClr>
                </a:solidFill>
              </a:rPr>
              <a:t>28 MARCH, 2023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199F66-95FF-8E41-5B8E-7C25E0814B27}"/>
              </a:ext>
            </a:extLst>
          </p:cNvPr>
          <p:cNvCxnSpPr>
            <a:cxnSpLocks/>
          </p:cNvCxnSpPr>
          <p:nvPr/>
        </p:nvCxnSpPr>
        <p:spPr>
          <a:xfrm flipH="1">
            <a:off x="6451761" y="5562576"/>
            <a:ext cx="5121110" cy="20226"/>
          </a:xfrm>
          <a:prstGeom prst="straightConnector1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ject 3" descr="preencoded.png">
            <a:extLst>
              <a:ext uri="{FF2B5EF4-FFF2-40B4-BE49-F238E27FC236}">
                <a16:creationId xmlns:a16="http://schemas.microsoft.com/office/drawing/2014/main" id="{B2C4C76F-9B05-DECA-731E-0C327B94F4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700" y="12136"/>
            <a:ext cx="12204700" cy="68707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1AED7B5-0C7D-84B2-F2E4-F1A11650E4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3" y="527766"/>
            <a:ext cx="2862415" cy="200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2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0023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BDA5293C-30DE-7FEB-E81B-D17A0E84050B}"/>
              </a:ext>
            </a:extLst>
          </p:cNvPr>
          <p:cNvSpPr txBox="1"/>
          <p:nvPr/>
        </p:nvSpPr>
        <p:spPr>
          <a:xfrm>
            <a:off x="418053" y="352180"/>
            <a:ext cx="9125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 Centric Platform: Partnership with States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50C58630-10D7-4CC7-3980-48A4970E1C1B}"/>
              </a:ext>
            </a:extLst>
          </p:cNvPr>
          <p:cNvSpPr/>
          <p:nvPr/>
        </p:nvSpPr>
        <p:spPr>
          <a:xfrm>
            <a:off x="279400" y="1854556"/>
            <a:ext cx="3322749" cy="1674254"/>
          </a:xfrm>
          <a:prstGeom prst="roundRect">
            <a:avLst/>
          </a:prstGeom>
          <a:solidFill>
            <a:srgbClr val="BD202C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VERIFICATION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verifications, wherever required, to be approved by the States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CB5C5988-E965-5A72-2F96-30A3F3A940FB}"/>
              </a:ext>
            </a:extLst>
          </p:cNvPr>
          <p:cNvSpPr/>
          <p:nvPr/>
        </p:nvSpPr>
        <p:spPr>
          <a:xfrm>
            <a:off x="2391536" y="4040610"/>
            <a:ext cx="3322749" cy="1674254"/>
          </a:xfrm>
          <a:prstGeom prst="roundRect">
            <a:avLst/>
          </a:prstGeom>
          <a:solidFill>
            <a:srgbClr val="BD202C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INPUT FIELDS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Best practices of the states have been included in various modules 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6FE93F17-65FF-94B7-DC93-D618A2533A5C}"/>
              </a:ext>
            </a:extLst>
          </p:cNvPr>
          <p:cNvSpPr/>
          <p:nvPr/>
        </p:nvSpPr>
        <p:spPr>
          <a:xfrm>
            <a:off x="4218189" y="1854556"/>
            <a:ext cx="3322749" cy="1674254"/>
          </a:xfrm>
          <a:prstGeom prst="roundRect">
            <a:avLst/>
          </a:prstGeom>
          <a:solidFill>
            <a:srgbClr val="BD202C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OFFICER LOGINS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 Nodal Officers, and District level officers, can be configured in the system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DB9CECE7-5607-348E-B742-BF7E936D0059}"/>
              </a:ext>
            </a:extLst>
          </p:cNvPr>
          <p:cNvSpPr/>
          <p:nvPr/>
        </p:nvSpPr>
        <p:spPr>
          <a:xfrm>
            <a:off x="8156978" y="1854556"/>
            <a:ext cx="3322749" cy="1674254"/>
          </a:xfrm>
          <a:prstGeom prst="roundRect">
            <a:avLst/>
          </a:prstGeom>
          <a:solidFill>
            <a:srgbClr val="BD202C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 SPECIFIC MODULE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 Administration Module for dashboard &amp; their respective data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F0384EEA-8244-BE43-91A4-E72DD48682EB}"/>
              </a:ext>
            </a:extLst>
          </p:cNvPr>
          <p:cNvSpPr/>
          <p:nvPr/>
        </p:nvSpPr>
        <p:spPr>
          <a:xfrm>
            <a:off x="6351790" y="4040610"/>
            <a:ext cx="3322749" cy="1674254"/>
          </a:xfrm>
          <a:prstGeom prst="roundRect">
            <a:avLst/>
          </a:prstGeom>
          <a:solidFill>
            <a:srgbClr val="BD202C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INTEGRATION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Provision to integrate NIDHI+ Systems with States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B43C81-AB92-8F9C-2777-02CB78AB5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923" y="6603243"/>
            <a:ext cx="6747818" cy="81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38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DB23EF-FF25-6F58-7B0A-143AAD44D027}"/>
              </a:ext>
            </a:extLst>
          </p:cNvPr>
          <p:cNvSpPr/>
          <p:nvPr/>
        </p:nvSpPr>
        <p:spPr>
          <a:xfrm>
            <a:off x="3204839" y="1294843"/>
            <a:ext cx="8300621" cy="4306967"/>
          </a:xfrm>
          <a:prstGeom prst="roundRect">
            <a:avLst>
              <a:gd name="adj" fmla="val 1873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A5293C-30DE-7FEB-E81B-D17A0E84050B}"/>
              </a:ext>
            </a:extLst>
          </p:cNvPr>
          <p:cNvSpPr txBox="1"/>
          <p:nvPr/>
        </p:nvSpPr>
        <p:spPr>
          <a:xfrm>
            <a:off x="418053" y="352180"/>
            <a:ext cx="85572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Lato" panose="020F0502020204030203" pitchFamily="34" charset="0"/>
                <a:cs typeface="Lato" panose="020F0502020204030203" pitchFamily="34" charset="0"/>
              </a:rPr>
              <a:t>OTAs – Classified Hotels connected with Destination </a:t>
            </a:r>
            <a:endParaRPr lang="en-IN" sz="2400" b="1" dirty="0">
              <a:solidFill>
                <a:srgbClr val="C0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F1F629-5A46-A481-6250-7E3195A1A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136" y="5331612"/>
            <a:ext cx="4608850" cy="5578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73606E-5904-A80B-543A-DE536F9A3FC6}"/>
              </a:ext>
            </a:extLst>
          </p:cNvPr>
          <p:cNvGrpSpPr/>
          <p:nvPr/>
        </p:nvGrpSpPr>
        <p:grpSpPr>
          <a:xfrm>
            <a:off x="3626957" y="1631071"/>
            <a:ext cx="7507209" cy="3676634"/>
            <a:chOff x="4785064" y="1728876"/>
            <a:chExt cx="6630152" cy="28685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A364693-A249-7B73-801D-F34037E92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739"/>
            <a:stretch/>
          </p:blipFill>
          <p:spPr>
            <a:xfrm>
              <a:off x="4785064" y="1728876"/>
              <a:ext cx="6630152" cy="28685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250D53-D0EC-AEDC-12B7-EF17F7EAEBF4}"/>
                </a:ext>
              </a:extLst>
            </p:cNvPr>
            <p:cNvSpPr txBox="1"/>
            <p:nvPr/>
          </p:nvSpPr>
          <p:spPr>
            <a:xfrm>
              <a:off x="5104659" y="2818615"/>
              <a:ext cx="664285" cy="44128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C489C3A5-6B09-729D-B667-FAB255021933}"/>
              </a:ext>
            </a:extLst>
          </p:cNvPr>
          <p:cNvSpPr/>
          <p:nvPr/>
        </p:nvSpPr>
        <p:spPr>
          <a:xfrm>
            <a:off x="686540" y="3141806"/>
            <a:ext cx="2678813" cy="2189806"/>
          </a:xfrm>
          <a:prstGeom prst="roundRect">
            <a:avLst>
              <a:gd name="adj" fmla="val 10617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70EC13-5E54-B045-192C-0E58806C3408}"/>
              </a:ext>
            </a:extLst>
          </p:cNvPr>
          <p:cNvSpPr txBox="1"/>
          <p:nvPr/>
        </p:nvSpPr>
        <p:spPr>
          <a:xfrm>
            <a:off x="834389" y="3385503"/>
            <a:ext cx="2308122" cy="15388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Certification Badges displayed on OTA platform for classified units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Provides authenticity as well as visibility to Certified units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</a:endParaRPr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ECDBC3A7-2449-FBFB-8B8C-D6F980903878}"/>
              </a:ext>
            </a:extLst>
          </p:cNvPr>
          <p:cNvSpPr/>
          <p:nvPr/>
        </p:nvSpPr>
        <p:spPr>
          <a:xfrm>
            <a:off x="5582717" y="1091129"/>
            <a:ext cx="3629934" cy="407427"/>
          </a:xfrm>
          <a:prstGeom prst="roundRect">
            <a:avLst>
              <a:gd name="adj" fmla="val 50000"/>
            </a:avLst>
          </a:prstGeom>
          <a:solidFill>
            <a:srgbClr val="BD202C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7D2CEC-7C06-29C4-E349-7594CF6B4452}"/>
              </a:ext>
            </a:extLst>
          </p:cNvPr>
          <p:cNvSpPr txBox="1"/>
          <p:nvPr/>
        </p:nvSpPr>
        <p:spPr>
          <a:xfrm>
            <a:off x="5830830" y="1116874"/>
            <a:ext cx="32511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EaseMyTrip</a:t>
            </a:r>
            <a:r>
              <a:rPr lang="en-US" sz="1600" dirty="0">
                <a:solidFill>
                  <a:schemeClr val="bg1"/>
                </a:solidFill>
              </a:rPr>
              <a:t> – Live on Web module </a:t>
            </a:r>
          </a:p>
        </p:txBody>
      </p:sp>
      <p:sp>
        <p:nvSpPr>
          <p:cNvPr id="20" name="Callout: Bent Line with Border and Accent Bar 19">
            <a:extLst>
              <a:ext uri="{FF2B5EF4-FFF2-40B4-BE49-F238E27FC236}">
                <a16:creationId xmlns:a16="http://schemas.microsoft.com/office/drawing/2014/main" id="{27D7AC49-C33B-7D87-E1E4-5723D4BDD1AF}"/>
              </a:ext>
            </a:extLst>
          </p:cNvPr>
          <p:cNvSpPr/>
          <p:nvPr/>
        </p:nvSpPr>
        <p:spPr>
          <a:xfrm flipH="1">
            <a:off x="1008641" y="1846554"/>
            <a:ext cx="1824904" cy="71909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2266"/>
              <a:gd name="adj6" fmla="val -61097"/>
            </a:avLst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I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</a:rPr>
              <a:t>Ministry of Tourism Badge</a:t>
            </a:r>
            <a:endParaRPr lang="en-IN" sz="1400" dirty="0">
              <a:latin typeface="Lato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1E2848-B134-2C40-A50A-9C7A8DF03DB9}"/>
              </a:ext>
            </a:extLst>
          </p:cNvPr>
          <p:cNvSpPr txBox="1"/>
          <p:nvPr/>
        </p:nvSpPr>
        <p:spPr>
          <a:xfrm>
            <a:off x="3959109" y="5687392"/>
            <a:ext cx="6994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>
                <a:latin typeface="Lato" panose="020F0502020204030203" pitchFamily="34" charset="0"/>
              </a:rPr>
              <a:t>Highlighted Red Box – Certification Badges by Ministry of Tourism </a:t>
            </a:r>
          </a:p>
        </p:txBody>
      </p:sp>
    </p:spTree>
    <p:extLst>
      <p:ext uri="{BB962C8B-B14F-4D97-AF65-F5344CB8AC3E}">
        <p14:creationId xmlns:p14="http://schemas.microsoft.com/office/powerpoint/2010/main" val="333791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86D9C1-B99C-034A-D055-0AB4247909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72467" y="5377094"/>
            <a:ext cx="12026277" cy="119716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DA5293C-30DE-7FEB-E81B-D17A0E84050B}"/>
              </a:ext>
            </a:extLst>
          </p:cNvPr>
          <p:cNvSpPr txBox="1"/>
          <p:nvPr/>
        </p:nvSpPr>
        <p:spPr>
          <a:xfrm>
            <a:off x="418053" y="352180"/>
            <a:ext cx="9125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Feedback </a:t>
            </a:r>
            <a:r>
              <a:rPr lang="en-US" sz="2400" dirty="0">
                <a:latin typeface="Lato" panose="020F0502020204030203" pitchFamily="34" charset="0"/>
                <a:cs typeface="Lato" panose="020F0502020204030203" pitchFamily="34" charset="0"/>
              </a:rPr>
              <a:t>(Foreigner / Domestic / Unit)</a:t>
            </a:r>
            <a:endParaRPr lang="en-IN" sz="2400" b="1" dirty="0">
              <a:solidFill>
                <a:srgbClr val="BD202C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36EC5B-8DCB-73ED-C109-D40C6DAD10B2}"/>
              </a:ext>
            </a:extLst>
          </p:cNvPr>
          <p:cNvGrpSpPr/>
          <p:nvPr/>
        </p:nvGrpSpPr>
        <p:grpSpPr>
          <a:xfrm>
            <a:off x="0" y="922620"/>
            <a:ext cx="12080532" cy="4407359"/>
            <a:chOff x="1262189" y="1313139"/>
            <a:chExt cx="10619086" cy="387417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B4C1B9D-6C65-46F2-0B0B-D409242A1C5E}"/>
                </a:ext>
              </a:extLst>
            </p:cNvPr>
            <p:cNvGrpSpPr/>
            <p:nvPr/>
          </p:nvGrpSpPr>
          <p:grpSpPr>
            <a:xfrm>
              <a:off x="3616913" y="1322225"/>
              <a:ext cx="8264362" cy="3865091"/>
              <a:chOff x="2539870" y="1561580"/>
              <a:chExt cx="9090798" cy="4251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52ACA06-C666-A707-23A6-EA8891AC5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39870" y="1561580"/>
                <a:ext cx="8967127" cy="42516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3CCA41-3FDA-E1F5-844D-EAB750979B87}"/>
                  </a:ext>
                </a:extLst>
              </p:cNvPr>
              <p:cNvSpPr txBox="1"/>
              <p:nvPr/>
            </p:nvSpPr>
            <p:spPr>
              <a:xfrm>
                <a:off x="3416968" y="2090562"/>
                <a:ext cx="8213700" cy="99914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C647D26-ED25-1378-328F-0984C9B6C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278" r="17677"/>
            <a:stretch/>
          </p:blipFill>
          <p:spPr>
            <a:xfrm>
              <a:off x="1262189" y="1313139"/>
              <a:ext cx="2354724" cy="387417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4FC8803-F076-8B92-5F43-F4F858A617B3}"/>
              </a:ext>
            </a:extLst>
          </p:cNvPr>
          <p:cNvGrpSpPr/>
          <p:nvPr/>
        </p:nvGrpSpPr>
        <p:grpSpPr>
          <a:xfrm>
            <a:off x="418053" y="5320718"/>
            <a:ext cx="10257863" cy="1056330"/>
            <a:chOff x="1694768" y="-2136769"/>
            <a:chExt cx="10257863" cy="105633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29B761-0713-BD7B-BB36-8542657FDBB8}"/>
                </a:ext>
              </a:extLst>
            </p:cNvPr>
            <p:cNvGrpSpPr/>
            <p:nvPr/>
          </p:nvGrpSpPr>
          <p:grpSpPr>
            <a:xfrm>
              <a:off x="1694768" y="-2136769"/>
              <a:ext cx="10257863" cy="1056330"/>
              <a:chOff x="4172811" y="-2380043"/>
              <a:chExt cx="10257863" cy="1056330"/>
            </a:xfrm>
          </p:grpSpPr>
          <p:sp>
            <p:nvSpPr>
              <p:cNvPr id="3" name="Rounded Rectangle 5">
                <a:extLst>
                  <a:ext uri="{FF2B5EF4-FFF2-40B4-BE49-F238E27FC236}">
                    <a16:creationId xmlns:a16="http://schemas.microsoft.com/office/drawing/2014/main" id="{3B5CD584-0363-A607-A887-E3821C3A4F4A}"/>
                  </a:ext>
                </a:extLst>
              </p:cNvPr>
              <p:cNvSpPr/>
              <p:nvPr/>
            </p:nvSpPr>
            <p:spPr>
              <a:xfrm>
                <a:off x="4172811" y="-2130938"/>
                <a:ext cx="10257863" cy="807225"/>
              </a:xfrm>
              <a:prstGeom prst="roundRect">
                <a:avLst>
                  <a:gd name="adj" fmla="val 1061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67543" dist="112613" dir="4200000" algn="tl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8957C5-C564-A13F-2725-A9B7556BB126}"/>
                  </a:ext>
                </a:extLst>
              </p:cNvPr>
              <p:cNvSpPr txBox="1"/>
              <p:nvPr/>
            </p:nvSpPr>
            <p:spPr>
              <a:xfrm>
                <a:off x="4492994" y="-2380043"/>
                <a:ext cx="152040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Lato" panose="020F0502020204030203" pitchFamily="34" charset="0"/>
                    <a:cs typeface="Lato" panose="020F0502020204030203" pitchFamily="34" charset="0"/>
                  </a:rPr>
                  <a:t>New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7EB6938-B987-C5CF-5123-6A07A3EB21AB}"/>
                </a:ext>
              </a:extLst>
            </p:cNvPr>
            <p:cNvGrpSpPr/>
            <p:nvPr/>
          </p:nvGrpSpPr>
          <p:grpSpPr>
            <a:xfrm>
              <a:off x="1871603" y="-1692976"/>
              <a:ext cx="10009690" cy="461665"/>
              <a:chOff x="644590" y="5734002"/>
              <a:chExt cx="10009690" cy="46166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26977FF-86F6-BF40-903E-E366B25B9573}"/>
                  </a:ext>
                </a:extLst>
              </p:cNvPr>
              <p:cNvSpPr txBox="1"/>
              <p:nvPr/>
            </p:nvSpPr>
            <p:spPr>
              <a:xfrm>
                <a:off x="644590" y="5734002"/>
                <a:ext cx="2678792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I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QR code based feedback from Domestic and international Tourists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D2C959-8708-3D41-368E-D373DF943687}"/>
                  </a:ext>
                </a:extLst>
              </p:cNvPr>
              <p:cNvSpPr txBox="1"/>
              <p:nvPr/>
            </p:nvSpPr>
            <p:spPr>
              <a:xfrm>
                <a:off x="3442253" y="5734002"/>
                <a:ext cx="2183466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I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Covering major aspects of Travel experience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24E4D6E-236C-49C9-67F0-FA03FE687433}"/>
                  </a:ext>
                </a:extLst>
              </p:cNvPr>
              <p:cNvSpPr txBox="1"/>
              <p:nvPr/>
            </p:nvSpPr>
            <p:spPr>
              <a:xfrm>
                <a:off x="5799486" y="5734002"/>
                <a:ext cx="2183466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I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QR code to be made available at major tourist touchpoints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C8D63F6-2E12-9131-CC00-89180311C232}"/>
                  </a:ext>
                </a:extLst>
              </p:cNvPr>
              <p:cNvSpPr txBox="1"/>
              <p:nvPr/>
            </p:nvSpPr>
            <p:spPr>
              <a:xfrm>
                <a:off x="8470814" y="5734002"/>
                <a:ext cx="2183466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I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Can also be utilized at all strategic G20 locations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24083CA-6E73-CEDD-FA75-5CE8C28F4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923" y="6603243"/>
            <a:ext cx="6747818" cy="81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72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DB23EF-FF25-6F58-7B0A-143AAD44D027}"/>
              </a:ext>
            </a:extLst>
          </p:cNvPr>
          <p:cNvSpPr/>
          <p:nvPr/>
        </p:nvSpPr>
        <p:spPr>
          <a:xfrm>
            <a:off x="418053" y="1401014"/>
            <a:ext cx="8211305" cy="4474436"/>
          </a:xfrm>
          <a:prstGeom prst="roundRect">
            <a:avLst>
              <a:gd name="adj" fmla="val 1873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A5293C-30DE-7FEB-E81B-D17A0E84050B}"/>
              </a:ext>
            </a:extLst>
          </p:cNvPr>
          <p:cNvSpPr txBox="1"/>
          <p:nvPr/>
        </p:nvSpPr>
        <p:spPr>
          <a:xfrm>
            <a:off x="418053" y="352180"/>
            <a:ext cx="9125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Destination Centric Services </a:t>
            </a: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(1/6)</a:t>
            </a:r>
            <a:endParaRPr kumimoji="0" lang="en-IN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62446A-7332-6232-C9EF-0C2135417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687" y="1779386"/>
            <a:ext cx="7418632" cy="3969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F1F629-5A46-A481-6250-7E3195A1A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23" y="5875450"/>
            <a:ext cx="6747818" cy="816693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B7F8F2D-EFED-34C4-4C59-28107EF43471}"/>
              </a:ext>
            </a:extLst>
          </p:cNvPr>
          <p:cNvSpPr/>
          <p:nvPr/>
        </p:nvSpPr>
        <p:spPr>
          <a:xfrm>
            <a:off x="562055" y="1272381"/>
            <a:ext cx="4592893" cy="407427"/>
          </a:xfrm>
          <a:prstGeom prst="roundRect">
            <a:avLst>
              <a:gd name="adj" fmla="val 50000"/>
            </a:avLst>
          </a:prstGeom>
          <a:solidFill>
            <a:srgbClr val="BD202C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403B12-597C-F43F-CF63-A1DBA4CEE519}"/>
              </a:ext>
            </a:extLst>
          </p:cNvPr>
          <p:cNvSpPr txBox="1"/>
          <p:nvPr/>
        </p:nvSpPr>
        <p:spPr>
          <a:xfrm>
            <a:off x="810169" y="1298126"/>
            <a:ext cx="5120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Destinations</a:t>
            </a: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A603A5FE-D123-5C33-8A13-24671AFE2527}"/>
              </a:ext>
            </a:extLst>
          </p:cNvPr>
          <p:cNvSpPr/>
          <p:nvPr/>
        </p:nvSpPr>
        <p:spPr>
          <a:xfrm>
            <a:off x="8801114" y="3571504"/>
            <a:ext cx="3018289" cy="1276177"/>
          </a:xfrm>
          <a:prstGeom prst="roundRect">
            <a:avLst>
              <a:gd name="adj" fmla="val 10617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369810-35E5-C99F-E62F-243D4227E1B9}"/>
              </a:ext>
            </a:extLst>
          </p:cNvPr>
          <p:cNvSpPr txBox="1"/>
          <p:nvPr/>
        </p:nvSpPr>
        <p:spPr>
          <a:xfrm>
            <a:off x="9005363" y="3913299"/>
            <a:ext cx="2768583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Tourists can access the digital repository of destinations by intuitive search</a:t>
            </a:r>
          </a:p>
        </p:txBody>
      </p:sp>
    </p:spTree>
    <p:extLst>
      <p:ext uri="{BB962C8B-B14F-4D97-AF65-F5344CB8AC3E}">
        <p14:creationId xmlns:p14="http://schemas.microsoft.com/office/powerpoint/2010/main" val="321610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DB23EF-FF25-6F58-7B0A-143AAD44D027}"/>
              </a:ext>
            </a:extLst>
          </p:cNvPr>
          <p:cNvSpPr/>
          <p:nvPr/>
        </p:nvSpPr>
        <p:spPr>
          <a:xfrm>
            <a:off x="418053" y="1401014"/>
            <a:ext cx="8211305" cy="4474436"/>
          </a:xfrm>
          <a:prstGeom prst="roundRect">
            <a:avLst>
              <a:gd name="adj" fmla="val 1873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A5293C-30DE-7FEB-E81B-D17A0E84050B}"/>
              </a:ext>
            </a:extLst>
          </p:cNvPr>
          <p:cNvSpPr txBox="1"/>
          <p:nvPr/>
        </p:nvSpPr>
        <p:spPr>
          <a:xfrm>
            <a:off x="418053" y="352180"/>
            <a:ext cx="9125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Destination Centric Services </a:t>
            </a: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(2/6)</a:t>
            </a:r>
            <a:endParaRPr kumimoji="0" lang="en-IN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42FAB1-4CB1-BF50-BBE6-4C6FEACAB531}"/>
              </a:ext>
            </a:extLst>
          </p:cNvPr>
          <p:cNvSpPr/>
          <p:nvPr/>
        </p:nvSpPr>
        <p:spPr>
          <a:xfrm>
            <a:off x="8801114" y="3571504"/>
            <a:ext cx="3018289" cy="1477574"/>
          </a:xfrm>
          <a:prstGeom prst="roundRect">
            <a:avLst>
              <a:gd name="adj" fmla="val 10617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AF942-5E9A-5B7D-95DB-4B0B08D7E958}"/>
              </a:ext>
            </a:extLst>
          </p:cNvPr>
          <p:cNvSpPr txBox="1"/>
          <p:nvPr/>
        </p:nvSpPr>
        <p:spPr>
          <a:xfrm>
            <a:off x="9005363" y="3805577"/>
            <a:ext cx="2768583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Attractions mapped with Destination. Online booking link option available for applicable attractions.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62446A-7332-6232-C9EF-0C2135417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8201" y="1779386"/>
            <a:ext cx="5111603" cy="3969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F1F629-5A46-A481-6250-7E3195A1A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23" y="5875450"/>
            <a:ext cx="6747818" cy="816693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B7F8F2D-EFED-34C4-4C59-28107EF43471}"/>
              </a:ext>
            </a:extLst>
          </p:cNvPr>
          <p:cNvSpPr/>
          <p:nvPr/>
        </p:nvSpPr>
        <p:spPr>
          <a:xfrm>
            <a:off x="562055" y="1272381"/>
            <a:ext cx="4592893" cy="407427"/>
          </a:xfrm>
          <a:prstGeom prst="roundRect">
            <a:avLst>
              <a:gd name="adj" fmla="val 50000"/>
            </a:avLst>
          </a:prstGeom>
          <a:solidFill>
            <a:srgbClr val="BD202C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403B12-597C-F43F-CF63-A1DBA4CEE519}"/>
              </a:ext>
            </a:extLst>
          </p:cNvPr>
          <p:cNvSpPr txBox="1"/>
          <p:nvPr/>
        </p:nvSpPr>
        <p:spPr>
          <a:xfrm>
            <a:off x="810169" y="1298126"/>
            <a:ext cx="5120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Connected Attractions within Destination</a:t>
            </a:r>
          </a:p>
        </p:txBody>
      </p:sp>
    </p:spTree>
    <p:extLst>
      <p:ext uri="{BB962C8B-B14F-4D97-AF65-F5344CB8AC3E}">
        <p14:creationId xmlns:p14="http://schemas.microsoft.com/office/powerpoint/2010/main" val="2355183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DB23EF-FF25-6F58-7B0A-143AAD44D027}"/>
              </a:ext>
            </a:extLst>
          </p:cNvPr>
          <p:cNvSpPr/>
          <p:nvPr/>
        </p:nvSpPr>
        <p:spPr>
          <a:xfrm>
            <a:off x="418053" y="1401014"/>
            <a:ext cx="8738647" cy="4474436"/>
          </a:xfrm>
          <a:prstGeom prst="roundRect">
            <a:avLst>
              <a:gd name="adj" fmla="val 1873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A5293C-30DE-7FEB-E81B-D17A0E84050B}"/>
              </a:ext>
            </a:extLst>
          </p:cNvPr>
          <p:cNvSpPr txBox="1"/>
          <p:nvPr/>
        </p:nvSpPr>
        <p:spPr>
          <a:xfrm>
            <a:off x="418053" y="352180"/>
            <a:ext cx="9125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Destination Centric Services </a:t>
            </a: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(3/6)</a:t>
            </a:r>
            <a:endParaRPr kumimoji="0" lang="en-IN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F1F629-5A46-A481-6250-7E3195A1A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23" y="5875450"/>
            <a:ext cx="6747818" cy="816693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B7F8F2D-EFED-34C4-4C59-28107EF43471}"/>
              </a:ext>
            </a:extLst>
          </p:cNvPr>
          <p:cNvSpPr/>
          <p:nvPr/>
        </p:nvSpPr>
        <p:spPr>
          <a:xfrm>
            <a:off x="562055" y="1272381"/>
            <a:ext cx="4592893" cy="407427"/>
          </a:xfrm>
          <a:prstGeom prst="roundRect">
            <a:avLst>
              <a:gd name="adj" fmla="val 50000"/>
            </a:avLst>
          </a:prstGeom>
          <a:solidFill>
            <a:srgbClr val="BD202C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403B12-597C-F43F-CF63-A1DBA4CEE519}"/>
              </a:ext>
            </a:extLst>
          </p:cNvPr>
          <p:cNvSpPr txBox="1"/>
          <p:nvPr/>
        </p:nvSpPr>
        <p:spPr>
          <a:xfrm>
            <a:off x="810169" y="1298126"/>
            <a:ext cx="5120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Connected </a:t>
            </a:r>
            <a:r>
              <a:rPr lang="en-IN" sz="1600" dirty="0">
                <a:solidFill>
                  <a:prstClr val="white"/>
                </a:solidFill>
                <a:latin typeface="Calibri" panose="020F0502020204030204"/>
              </a:rPr>
              <a:t>Events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C9CBC1-C8B9-97EC-3A82-2C3EAD85C935}"/>
              </a:ext>
            </a:extLst>
          </p:cNvPr>
          <p:cNvGrpSpPr/>
          <p:nvPr/>
        </p:nvGrpSpPr>
        <p:grpSpPr>
          <a:xfrm>
            <a:off x="1263203" y="1795650"/>
            <a:ext cx="7783490" cy="3661336"/>
            <a:chOff x="1254148" y="1451629"/>
            <a:chExt cx="10748745" cy="51123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93DCF1-4286-0DEA-A8EF-C35434777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236" t="7326" r="24289"/>
            <a:stretch/>
          </p:blipFill>
          <p:spPr>
            <a:xfrm>
              <a:off x="1254148" y="1453396"/>
              <a:ext cx="4841852" cy="511061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A20FAE-89B8-41BA-D748-FD5FD524A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064" t="10762" r="19595"/>
            <a:stretch/>
          </p:blipFill>
          <p:spPr>
            <a:xfrm>
              <a:off x="6272295" y="1451629"/>
              <a:ext cx="5730598" cy="5110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181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DB23EF-FF25-6F58-7B0A-143AAD44D027}"/>
              </a:ext>
            </a:extLst>
          </p:cNvPr>
          <p:cNvSpPr/>
          <p:nvPr/>
        </p:nvSpPr>
        <p:spPr>
          <a:xfrm>
            <a:off x="418053" y="1401014"/>
            <a:ext cx="8211305" cy="4474436"/>
          </a:xfrm>
          <a:prstGeom prst="roundRect">
            <a:avLst>
              <a:gd name="adj" fmla="val 1873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A5293C-30DE-7FEB-E81B-D17A0E84050B}"/>
              </a:ext>
            </a:extLst>
          </p:cNvPr>
          <p:cNvSpPr txBox="1"/>
          <p:nvPr/>
        </p:nvSpPr>
        <p:spPr>
          <a:xfrm>
            <a:off x="418053" y="352180"/>
            <a:ext cx="9125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Destination Centric Services </a:t>
            </a: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(4/6)</a:t>
            </a:r>
            <a:endParaRPr kumimoji="0" lang="en-IN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62446A-7332-6232-C9EF-0C2135417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9211" y="1850782"/>
            <a:ext cx="6159806" cy="36062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F1F629-5A46-A481-6250-7E3195A1A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23" y="5875450"/>
            <a:ext cx="6747818" cy="816693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B7F8F2D-EFED-34C4-4C59-28107EF43471}"/>
              </a:ext>
            </a:extLst>
          </p:cNvPr>
          <p:cNvSpPr/>
          <p:nvPr/>
        </p:nvSpPr>
        <p:spPr>
          <a:xfrm>
            <a:off x="562055" y="1272381"/>
            <a:ext cx="4592893" cy="407427"/>
          </a:xfrm>
          <a:prstGeom prst="roundRect">
            <a:avLst>
              <a:gd name="adj" fmla="val 50000"/>
            </a:avLst>
          </a:prstGeom>
          <a:solidFill>
            <a:srgbClr val="BD202C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403B12-597C-F43F-CF63-A1DBA4CEE519}"/>
              </a:ext>
            </a:extLst>
          </p:cNvPr>
          <p:cNvSpPr txBox="1"/>
          <p:nvPr/>
        </p:nvSpPr>
        <p:spPr>
          <a:xfrm>
            <a:off x="810169" y="1298126"/>
            <a:ext cx="5120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Showcased Accommodation Units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171B7-F84A-F34C-FDF1-F94CF1195C05}"/>
              </a:ext>
            </a:extLst>
          </p:cNvPr>
          <p:cNvSpPr txBox="1"/>
          <p:nvPr/>
        </p:nvSpPr>
        <p:spPr>
          <a:xfrm>
            <a:off x="1895061" y="4752334"/>
            <a:ext cx="4200939" cy="80754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8E1F11-0113-FF22-3ECF-4A128F7F8FC1}"/>
              </a:ext>
            </a:extLst>
          </p:cNvPr>
          <p:cNvGrpSpPr/>
          <p:nvPr/>
        </p:nvGrpSpPr>
        <p:grpSpPr>
          <a:xfrm>
            <a:off x="8798265" y="1750153"/>
            <a:ext cx="3018289" cy="2458615"/>
            <a:chOff x="8773360" y="1281149"/>
            <a:chExt cx="3018289" cy="245861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60E7B46-A686-BE46-7A72-CB66F96C9A8A}"/>
                </a:ext>
              </a:extLst>
            </p:cNvPr>
            <p:cNvSpPr/>
            <p:nvPr/>
          </p:nvSpPr>
          <p:spPr>
            <a:xfrm>
              <a:off x="8773360" y="1281149"/>
              <a:ext cx="3018289" cy="2458615"/>
            </a:xfrm>
            <a:prstGeom prst="roundRect">
              <a:avLst>
                <a:gd name="adj" fmla="val 10617"/>
              </a:avLst>
            </a:prstGeom>
            <a:solidFill>
              <a:schemeClr val="bg1"/>
            </a:solidFill>
            <a:ln>
              <a:noFill/>
            </a:ln>
            <a:effectLst>
              <a:outerShdw blurRad="267543" dist="112613" dir="4200000" algn="tl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01FE2B-5BD4-3607-BE09-5C7160DFC6B7}"/>
                </a:ext>
              </a:extLst>
            </p:cNvPr>
            <p:cNvSpPr txBox="1"/>
            <p:nvPr/>
          </p:nvSpPr>
          <p:spPr>
            <a:xfrm>
              <a:off x="8961363" y="1560165"/>
              <a:ext cx="2642284" cy="20313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Units can showcase their services on NIDHI+ portal after registration</a:t>
              </a:r>
            </a:p>
            <a:p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Option to provide link of their booking page on various OTAs </a:t>
              </a:r>
            </a:p>
            <a:p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Provides national visibility to units on NIDHI+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ABDF34-7416-858C-E024-B37694DC98E0}"/>
              </a:ext>
            </a:extLst>
          </p:cNvPr>
          <p:cNvGrpSpPr/>
          <p:nvPr/>
        </p:nvGrpSpPr>
        <p:grpSpPr>
          <a:xfrm>
            <a:off x="8823171" y="4475179"/>
            <a:ext cx="2968478" cy="1378472"/>
            <a:chOff x="8823171" y="4190695"/>
            <a:chExt cx="2968478" cy="1378472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442FAB1-4CB1-BF50-BBE6-4C6FEACAB531}"/>
                </a:ext>
              </a:extLst>
            </p:cNvPr>
            <p:cNvSpPr/>
            <p:nvPr/>
          </p:nvSpPr>
          <p:spPr>
            <a:xfrm>
              <a:off x="8823171" y="4358739"/>
              <a:ext cx="2968478" cy="1210428"/>
            </a:xfrm>
            <a:prstGeom prst="roundRect">
              <a:avLst>
                <a:gd name="adj" fmla="val 10617"/>
              </a:avLst>
            </a:prstGeom>
            <a:solidFill>
              <a:schemeClr val="bg1"/>
            </a:solidFill>
            <a:ln>
              <a:noFill/>
            </a:ln>
            <a:effectLst>
              <a:outerShdw blurRad="267543" dist="112613" dir="4200000" algn="tl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2AF942-5E9A-5B7D-95DB-4B0B08D7E958}"/>
                </a:ext>
              </a:extLst>
            </p:cNvPr>
            <p:cNvSpPr txBox="1"/>
            <p:nvPr/>
          </p:nvSpPr>
          <p:spPr>
            <a:xfrm>
              <a:off x="8912647" y="4672155"/>
              <a:ext cx="2768583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For units not having online presence, it can be facilitated through CSC</a:t>
              </a:r>
            </a:p>
          </p:txBody>
        </p:sp>
        <p:sp>
          <p:nvSpPr>
            <p:cNvPr id="18" name="Rounded Rectangle 7">
              <a:extLst>
                <a:ext uri="{FF2B5EF4-FFF2-40B4-BE49-F238E27FC236}">
                  <a16:creationId xmlns:a16="http://schemas.microsoft.com/office/drawing/2014/main" id="{F386EF36-F169-2C45-83B6-A4F1DE46AA4A}"/>
                </a:ext>
              </a:extLst>
            </p:cNvPr>
            <p:cNvSpPr/>
            <p:nvPr/>
          </p:nvSpPr>
          <p:spPr>
            <a:xfrm>
              <a:off x="8969607" y="4190695"/>
              <a:ext cx="2291986" cy="407427"/>
            </a:xfrm>
            <a:prstGeom prst="roundRect">
              <a:avLst>
                <a:gd name="adj" fmla="val 50000"/>
              </a:avLst>
            </a:prstGeom>
            <a:solidFill>
              <a:srgbClr val="BD202C"/>
            </a:solidFill>
            <a:ln>
              <a:noFill/>
            </a:ln>
            <a:effectLst>
              <a:outerShdw blurRad="267543" dist="112613" dir="4200000" algn="tl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7AEE61-092C-5291-35F9-422FF7E9DEFF}"/>
                </a:ext>
              </a:extLst>
            </p:cNvPr>
            <p:cNvSpPr txBox="1"/>
            <p:nvPr/>
          </p:nvSpPr>
          <p:spPr>
            <a:xfrm>
              <a:off x="9056025" y="4202134"/>
              <a:ext cx="229198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N" sz="1600" dirty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Proposed</a:t>
              </a: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Feature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1567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DB23EF-FF25-6F58-7B0A-143AAD44D027}"/>
              </a:ext>
            </a:extLst>
          </p:cNvPr>
          <p:cNvSpPr/>
          <p:nvPr/>
        </p:nvSpPr>
        <p:spPr>
          <a:xfrm>
            <a:off x="418053" y="1401014"/>
            <a:ext cx="8211305" cy="4474436"/>
          </a:xfrm>
          <a:prstGeom prst="roundRect">
            <a:avLst>
              <a:gd name="adj" fmla="val 1873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A5293C-30DE-7FEB-E81B-D17A0E84050B}"/>
              </a:ext>
            </a:extLst>
          </p:cNvPr>
          <p:cNvSpPr txBox="1"/>
          <p:nvPr/>
        </p:nvSpPr>
        <p:spPr>
          <a:xfrm>
            <a:off x="418053" y="352180"/>
            <a:ext cx="9125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Destination Centric Services </a:t>
            </a: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(5/6)</a:t>
            </a:r>
            <a:endParaRPr kumimoji="0" lang="en-IN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42FAB1-4CB1-BF50-BBE6-4C6FEACAB531}"/>
              </a:ext>
            </a:extLst>
          </p:cNvPr>
          <p:cNvSpPr/>
          <p:nvPr/>
        </p:nvSpPr>
        <p:spPr>
          <a:xfrm>
            <a:off x="8801114" y="3154017"/>
            <a:ext cx="3018289" cy="2199861"/>
          </a:xfrm>
          <a:prstGeom prst="roundRect">
            <a:avLst>
              <a:gd name="adj" fmla="val 10617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AF942-5E9A-5B7D-95DB-4B0B08D7E958}"/>
              </a:ext>
            </a:extLst>
          </p:cNvPr>
          <p:cNvSpPr txBox="1"/>
          <p:nvPr/>
        </p:nvSpPr>
        <p:spPr>
          <a:xfrm>
            <a:off x="9005363" y="3697855"/>
            <a:ext cx="2768583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River Cruise, Adventure Tourism, etc options will be available for each destination. Online booking link option available for applicable attractions.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F1F629-5A46-A481-6250-7E3195A1A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23" y="5875450"/>
            <a:ext cx="6747818" cy="816693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B7F8F2D-EFED-34C4-4C59-28107EF43471}"/>
              </a:ext>
            </a:extLst>
          </p:cNvPr>
          <p:cNvSpPr/>
          <p:nvPr/>
        </p:nvSpPr>
        <p:spPr>
          <a:xfrm>
            <a:off x="562055" y="1272381"/>
            <a:ext cx="4592893" cy="407427"/>
          </a:xfrm>
          <a:prstGeom prst="roundRect">
            <a:avLst>
              <a:gd name="adj" fmla="val 50000"/>
            </a:avLst>
          </a:prstGeom>
          <a:solidFill>
            <a:srgbClr val="BD202C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403B12-597C-F43F-CF63-A1DBA4CEE519}"/>
              </a:ext>
            </a:extLst>
          </p:cNvPr>
          <p:cNvSpPr txBox="1"/>
          <p:nvPr/>
        </p:nvSpPr>
        <p:spPr>
          <a:xfrm>
            <a:off x="810169" y="1298126"/>
            <a:ext cx="5120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Booking links for connected Attractions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5415F8-1599-8A3A-AF8D-C4E3E2213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8471" y="1850782"/>
            <a:ext cx="6321286" cy="3606204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B13B04B0-84FC-6E2F-792D-AC3F85884391}"/>
              </a:ext>
            </a:extLst>
          </p:cNvPr>
          <p:cNvSpPr/>
          <p:nvPr/>
        </p:nvSpPr>
        <p:spPr>
          <a:xfrm>
            <a:off x="9005363" y="2973301"/>
            <a:ext cx="2291986" cy="407427"/>
          </a:xfrm>
          <a:prstGeom prst="roundRect">
            <a:avLst>
              <a:gd name="adj" fmla="val 50000"/>
            </a:avLst>
          </a:prstGeom>
          <a:solidFill>
            <a:srgbClr val="BD202C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EC9C04-853A-675F-14FB-76ADCCB9CBBC}"/>
              </a:ext>
            </a:extLst>
          </p:cNvPr>
          <p:cNvSpPr txBox="1"/>
          <p:nvPr/>
        </p:nvSpPr>
        <p:spPr>
          <a:xfrm>
            <a:off x="9091781" y="2984740"/>
            <a:ext cx="2291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Proposed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 Feature</a:t>
            </a:r>
          </a:p>
        </p:txBody>
      </p:sp>
    </p:spTree>
    <p:extLst>
      <p:ext uri="{BB962C8B-B14F-4D97-AF65-F5344CB8AC3E}">
        <p14:creationId xmlns:p14="http://schemas.microsoft.com/office/powerpoint/2010/main" val="1643554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DB23EF-FF25-6F58-7B0A-143AAD44D027}"/>
              </a:ext>
            </a:extLst>
          </p:cNvPr>
          <p:cNvSpPr/>
          <p:nvPr/>
        </p:nvSpPr>
        <p:spPr>
          <a:xfrm>
            <a:off x="418053" y="1401014"/>
            <a:ext cx="11416138" cy="4474436"/>
          </a:xfrm>
          <a:prstGeom prst="roundRect">
            <a:avLst>
              <a:gd name="adj" fmla="val 1873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A5293C-30DE-7FEB-E81B-D17A0E84050B}"/>
              </a:ext>
            </a:extLst>
          </p:cNvPr>
          <p:cNvSpPr txBox="1"/>
          <p:nvPr/>
        </p:nvSpPr>
        <p:spPr>
          <a:xfrm>
            <a:off x="418053" y="352180"/>
            <a:ext cx="9125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Destination Centric Services </a:t>
            </a: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(6/6)</a:t>
            </a:r>
            <a:endParaRPr kumimoji="0" lang="en-IN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F1F629-5A46-A481-6250-7E3195A1A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23" y="5875450"/>
            <a:ext cx="6747818" cy="816693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B7F8F2D-EFED-34C4-4C59-28107EF43471}"/>
              </a:ext>
            </a:extLst>
          </p:cNvPr>
          <p:cNvSpPr/>
          <p:nvPr/>
        </p:nvSpPr>
        <p:spPr>
          <a:xfrm>
            <a:off x="562055" y="1272381"/>
            <a:ext cx="4791823" cy="407427"/>
          </a:xfrm>
          <a:prstGeom prst="roundRect">
            <a:avLst>
              <a:gd name="adj" fmla="val 50000"/>
            </a:avLst>
          </a:prstGeom>
          <a:solidFill>
            <a:srgbClr val="BD202C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403B12-597C-F43F-CF63-A1DBA4CEE519}"/>
              </a:ext>
            </a:extLst>
          </p:cNvPr>
          <p:cNvSpPr txBox="1"/>
          <p:nvPr/>
        </p:nvSpPr>
        <p:spPr>
          <a:xfrm>
            <a:off x="810169" y="1298126"/>
            <a:ext cx="5120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Tourist Guides, Tour Operators linked to Destinations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EEEEC-F695-39A3-8E6A-3AAB1CD422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04" t="18490" r="34565" b="7656"/>
          <a:stretch/>
        </p:blipFill>
        <p:spPr>
          <a:xfrm>
            <a:off x="515743" y="1895942"/>
            <a:ext cx="4838135" cy="3484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3258C2-E487-3D67-C4A3-6E8435A67C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06" t="18554" r="14845" b="5135"/>
          <a:stretch/>
        </p:blipFill>
        <p:spPr>
          <a:xfrm>
            <a:off x="6126122" y="1895942"/>
            <a:ext cx="5576572" cy="3484579"/>
          </a:xfrm>
          <a:prstGeom prst="rect">
            <a:avLst/>
          </a:prstGeom>
        </p:spPr>
      </p:pic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A47A07EB-D5FE-A249-B70E-316024C2BCFA}"/>
              </a:ext>
            </a:extLst>
          </p:cNvPr>
          <p:cNvSpPr/>
          <p:nvPr/>
        </p:nvSpPr>
        <p:spPr>
          <a:xfrm>
            <a:off x="7318415" y="1286687"/>
            <a:ext cx="2291986" cy="407427"/>
          </a:xfrm>
          <a:prstGeom prst="roundRect">
            <a:avLst>
              <a:gd name="adj" fmla="val 50000"/>
            </a:avLst>
          </a:prstGeom>
          <a:solidFill>
            <a:srgbClr val="BD202C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FD3186-2A48-A9FB-E770-0BF421838F79}"/>
              </a:ext>
            </a:extLst>
          </p:cNvPr>
          <p:cNvSpPr txBox="1"/>
          <p:nvPr/>
        </p:nvSpPr>
        <p:spPr>
          <a:xfrm>
            <a:off x="7404833" y="1298126"/>
            <a:ext cx="2291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Proposed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 Feature</a:t>
            </a:r>
          </a:p>
        </p:txBody>
      </p:sp>
    </p:spTree>
    <p:extLst>
      <p:ext uri="{BB962C8B-B14F-4D97-AF65-F5344CB8AC3E}">
        <p14:creationId xmlns:p14="http://schemas.microsoft.com/office/powerpoint/2010/main" val="4030845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outdoor, sky, sunset, nature&#10;&#10;Description automatically generated">
            <a:extLst>
              <a:ext uri="{FF2B5EF4-FFF2-40B4-BE49-F238E27FC236}">
                <a16:creationId xmlns:a16="http://schemas.microsoft.com/office/drawing/2014/main" id="{34AB07D5-9E77-0C48-9401-EC3D7A632F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4067" b="4792"/>
          <a:stretch/>
        </p:blipFill>
        <p:spPr>
          <a:xfrm>
            <a:off x="0" y="-100013"/>
            <a:ext cx="12192000" cy="695801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8F4751A-919A-AA98-9F06-82B7C261B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7388" y="-69464"/>
            <a:ext cx="10234612" cy="69523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AF1447-CF73-84A7-5755-3CE97AFBBA46}"/>
              </a:ext>
            </a:extLst>
          </p:cNvPr>
          <p:cNvSpPr/>
          <p:nvPr/>
        </p:nvSpPr>
        <p:spPr>
          <a:xfrm>
            <a:off x="6899565" y="4327497"/>
            <a:ext cx="4759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Raleway"/>
              </a:rPr>
              <a:t>THANK YOU!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14CF70-9D88-3FA7-D281-5042417DE13A}"/>
              </a:ext>
            </a:extLst>
          </p:cNvPr>
          <p:cNvSpPr/>
          <p:nvPr/>
        </p:nvSpPr>
        <p:spPr>
          <a:xfrm>
            <a:off x="6366033" y="5253818"/>
            <a:ext cx="52925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An initiative towards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</a:rPr>
              <a:t>Aatmanirbhar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 Bharat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5FD651-FC30-6F8E-683A-4793C7DEC1AA}"/>
              </a:ext>
            </a:extLst>
          </p:cNvPr>
          <p:cNvSpPr/>
          <p:nvPr/>
        </p:nvSpPr>
        <p:spPr>
          <a:xfrm>
            <a:off x="7387368" y="4127898"/>
            <a:ext cx="4271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spc="300" dirty="0">
                <a:solidFill>
                  <a:schemeClr val="bg1">
                    <a:lumMod val="95000"/>
                  </a:schemeClr>
                </a:solidFill>
              </a:rPr>
              <a:t>28 MARCH, 2023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199F66-95FF-8E41-5B8E-7C25E0814B27}"/>
              </a:ext>
            </a:extLst>
          </p:cNvPr>
          <p:cNvCxnSpPr>
            <a:cxnSpLocks/>
          </p:cNvCxnSpPr>
          <p:nvPr/>
        </p:nvCxnSpPr>
        <p:spPr>
          <a:xfrm flipH="1">
            <a:off x="7105650" y="5241695"/>
            <a:ext cx="5086350" cy="0"/>
          </a:xfrm>
          <a:prstGeom prst="straightConnector1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EFCF95D-ECF0-EDB0-0B07-CD98686BC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3" y="527766"/>
            <a:ext cx="2862415" cy="2008187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9633591D-B10D-511D-3DA0-F2BB14B511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122047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5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0023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A121123-025C-9C93-E451-F2D859F8D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38394"/>
          <a:stretch/>
        </p:blipFill>
        <p:spPr>
          <a:xfrm>
            <a:off x="3739" y="1794462"/>
            <a:ext cx="12188260" cy="2830746"/>
          </a:xfrm>
          <a:prstGeom prst="rect">
            <a:avLst/>
          </a:prstGeom>
        </p:spPr>
      </p:pic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4E480EE-E3D7-E102-9822-013AD21018F3}"/>
              </a:ext>
            </a:extLst>
          </p:cNvPr>
          <p:cNvSpPr/>
          <p:nvPr/>
        </p:nvSpPr>
        <p:spPr>
          <a:xfrm>
            <a:off x="596624" y="1520926"/>
            <a:ext cx="4592893" cy="542286"/>
          </a:xfrm>
          <a:prstGeom prst="roundRect">
            <a:avLst>
              <a:gd name="adj" fmla="val 50000"/>
            </a:avLst>
          </a:prstGeom>
          <a:solidFill>
            <a:srgbClr val="BD202C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EA7A94C-0578-373A-7BA5-777E7E0BB4B9}"/>
              </a:ext>
            </a:extLst>
          </p:cNvPr>
          <p:cNvSpPr/>
          <p:nvPr/>
        </p:nvSpPr>
        <p:spPr>
          <a:xfrm>
            <a:off x="596624" y="2476257"/>
            <a:ext cx="3795431" cy="5422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1607D-C84C-8FCB-D365-A0CE32258CAD}"/>
              </a:ext>
            </a:extLst>
          </p:cNvPr>
          <p:cNvSpPr txBox="1"/>
          <p:nvPr/>
        </p:nvSpPr>
        <p:spPr>
          <a:xfrm>
            <a:off x="844738" y="1582296"/>
            <a:ext cx="4134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Overview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A5293C-30DE-7FEB-E81B-D17A0E84050B}"/>
              </a:ext>
            </a:extLst>
          </p:cNvPr>
          <p:cNvSpPr txBox="1"/>
          <p:nvPr/>
        </p:nvSpPr>
        <p:spPr>
          <a:xfrm>
            <a:off x="418053" y="352180"/>
            <a:ext cx="9125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NIDHI+: Using Technology to Empower Hospitality Businesses</a:t>
            </a:r>
            <a:endParaRPr lang="en-IN" sz="2400" b="1" dirty="0">
              <a:solidFill>
                <a:srgbClr val="BD202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B2EEE-B5E1-D4A8-0426-B3348D68FDED}"/>
              </a:ext>
            </a:extLst>
          </p:cNvPr>
          <p:cNvSpPr txBox="1">
            <a:spLocks/>
          </p:cNvSpPr>
          <p:nvPr/>
        </p:nvSpPr>
        <p:spPr>
          <a:xfrm>
            <a:off x="1533629" y="2459809"/>
            <a:ext cx="3007940" cy="7148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IN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NIDHI+ Overview 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endParaRPr lang="en-IN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IN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IN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390DF909-7687-3766-8B28-DA86981FB199}"/>
              </a:ext>
            </a:extLst>
          </p:cNvPr>
          <p:cNvSpPr/>
          <p:nvPr/>
        </p:nvSpPr>
        <p:spPr>
          <a:xfrm>
            <a:off x="596624" y="3271904"/>
            <a:ext cx="4134801" cy="5422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6BCF7F9-499F-1665-BA93-7B2467DB46B8}"/>
              </a:ext>
            </a:extLst>
          </p:cNvPr>
          <p:cNvSpPr txBox="1"/>
          <p:nvPr/>
        </p:nvSpPr>
        <p:spPr>
          <a:xfrm>
            <a:off x="1533629" y="3356290"/>
            <a:ext cx="32289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Modules in NIDHI+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255EFB7-19FE-4F18-E477-51C724C53EDD}"/>
              </a:ext>
            </a:extLst>
          </p:cNvPr>
          <p:cNvCxnSpPr>
            <a:cxnSpLocks/>
          </p:cNvCxnSpPr>
          <p:nvPr/>
        </p:nvCxnSpPr>
        <p:spPr>
          <a:xfrm>
            <a:off x="1380632" y="2541660"/>
            <a:ext cx="0" cy="41526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81EA391-3363-22F3-68E3-70377F8F2973}"/>
              </a:ext>
            </a:extLst>
          </p:cNvPr>
          <p:cNvCxnSpPr>
            <a:cxnSpLocks/>
          </p:cNvCxnSpPr>
          <p:nvPr/>
        </p:nvCxnSpPr>
        <p:spPr>
          <a:xfrm>
            <a:off x="1380632" y="3356290"/>
            <a:ext cx="0" cy="41526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1F7CABEC-8A8C-EFB7-41BF-8823F85034A1}"/>
              </a:ext>
            </a:extLst>
          </p:cNvPr>
          <p:cNvSpPr/>
          <p:nvPr/>
        </p:nvSpPr>
        <p:spPr>
          <a:xfrm>
            <a:off x="596624" y="4125561"/>
            <a:ext cx="5061170" cy="5422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6EE4E16-C664-F436-5DF3-72186A9D8C63}"/>
              </a:ext>
            </a:extLst>
          </p:cNvPr>
          <p:cNvSpPr txBox="1"/>
          <p:nvPr/>
        </p:nvSpPr>
        <p:spPr>
          <a:xfrm>
            <a:off x="1533628" y="4209947"/>
            <a:ext cx="4231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makes NIDHI a robust system?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DC0BF80-EEDC-94B0-7716-BD2F937E6101}"/>
              </a:ext>
            </a:extLst>
          </p:cNvPr>
          <p:cNvCxnSpPr>
            <a:cxnSpLocks/>
          </p:cNvCxnSpPr>
          <p:nvPr/>
        </p:nvCxnSpPr>
        <p:spPr>
          <a:xfrm>
            <a:off x="1380632" y="4209947"/>
            <a:ext cx="0" cy="41526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phic 60" descr="Document with solid fill">
            <a:extLst>
              <a:ext uri="{FF2B5EF4-FFF2-40B4-BE49-F238E27FC236}">
                <a16:creationId xmlns:a16="http://schemas.microsoft.com/office/drawing/2014/main" id="{717A033C-C2AA-7707-C0D5-538E13036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4545" y="3369068"/>
            <a:ext cx="355187" cy="355187"/>
          </a:xfrm>
          <a:prstGeom prst="rect">
            <a:avLst/>
          </a:prstGeom>
        </p:spPr>
      </p:pic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B38A8776-E92D-BB41-C189-84AB719B5D7D}"/>
              </a:ext>
            </a:extLst>
          </p:cNvPr>
          <p:cNvSpPr/>
          <p:nvPr/>
        </p:nvSpPr>
        <p:spPr>
          <a:xfrm>
            <a:off x="5810788" y="2476257"/>
            <a:ext cx="3485612" cy="5422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85387B89-03DE-C79F-A162-595C0785FEBD}"/>
              </a:ext>
            </a:extLst>
          </p:cNvPr>
          <p:cNvSpPr txBox="1">
            <a:spLocks/>
          </p:cNvSpPr>
          <p:nvPr/>
        </p:nvSpPr>
        <p:spPr>
          <a:xfrm>
            <a:off x="6747793" y="2459809"/>
            <a:ext cx="3007940" cy="7148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Snapshot of the System</a:t>
            </a:r>
          </a:p>
          <a:p>
            <a:endParaRPr lang="en-IN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IN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019A1DC2-F8D8-4A5A-9364-EB074E98C394}"/>
              </a:ext>
            </a:extLst>
          </p:cNvPr>
          <p:cNvSpPr/>
          <p:nvPr/>
        </p:nvSpPr>
        <p:spPr>
          <a:xfrm>
            <a:off x="5810789" y="3271904"/>
            <a:ext cx="4577812" cy="5422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BBB331C-D16F-285F-F616-F1B530FE3885}"/>
              </a:ext>
            </a:extLst>
          </p:cNvPr>
          <p:cNvSpPr txBox="1"/>
          <p:nvPr/>
        </p:nvSpPr>
        <p:spPr>
          <a:xfrm>
            <a:off x="6747792" y="3356290"/>
            <a:ext cx="50611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Tourism Service Provider Module 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DC27A6D-8276-B176-C032-43C1716BA58A}"/>
              </a:ext>
            </a:extLst>
          </p:cNvPr>
          <p:cNvCxnSpPr>
            <a:cxnSpLocks/>
          </p:cNvCxnSpPr>
          <p:nvPr/>
        </p:nvCxnSpPr>
        <p:spPr>
          <a:xfrm>
            <a:off x="6594796" y="2541660"/>
            <a:ext cx="0" cy="41526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CBBFCD9-4ABB-C4EA-BFCF-8DCDA7CAAD10}"/>
              </a:ext>
            </a:extLst>
          </p:cNvPr>
          <p:cNvCxnSpPr>
            <a:cxnSpLocks/>
          </p:cNvCxnSpPr>
          <p:nvPr/>
        </p:nvCxnSpPr>
        <p:spPr>
          <a:xfrm>
            <a:off x="6594796" y="3356290"/>
            <a:ext cx="0" cy="41526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E7836A30-54D7-7F81-1845-DD6A76AB2F17}"/>
              </a:ext>
            </a:extLst>
          </p:cNvPr>
          <p:cNvSpPr/>
          <p:nvPr/>
        </p:nvSpPr>
        <p:spPr>
          <a:xfrm>
            <a:off x="5810788" y="4125561"/>
            <a:ext cx="5304119" cy="5422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C8E28FD-C6AD-D6A4-5068-EDB56F24922C}"/>
              </a:ext>
            </a:extLst>
          </p:cNvPr>
          <p:cNvSpPr txBox="1"/>
          <p:nvPr/>
        </p:nvSpPr>
        <p:spPr>
          <a:xfrm>
            <a:off x="6747792" y="4209947"/>
            <a:ext cx="43671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 Centric Platform: Partnership with States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B706AA0-9E39-9B6B-EBC5-BAB6ABAA536D}"/>
              </a:ext>
            </a:extLst>
          </p:cNvPr>
          <p:cNvCxnSpPr>
            <a:cxnSpLocks/>
          </p:cNvCxnSpPr>
          <p:nvPr/>
        </p:nvCxnSpPr>
        <p:spPr>
          <a:xfrm>
            <a:off x="6594796" y="4209947"/>
            <a:ext cx="0" cy="41526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EA44E850-B29F-E0D4-9928-F6D7EFCC3508}"/>
              </a:ext>
            </a:extLst>
          </p:cNvPr>
          <p:cNvSpPr/>
          <p:nvPr/>
        </p:nvSpPr>
        <p:spPr>
          <a:xfrm>
            <a:off x="596623" y="4939676"/>
            <a:ext cx="2728415" cy="4824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F5001D9-FBCF-4304-5496-8E4816CA3912}"/>
              </a:ext>
            </a:extLst>
          </p:cNvPr>
          <p:cNvCxnSpPr>
            <a:cxnSpLocks/>
          </p:cNvCxnSpPr>
          <p:nvPr/>
        </p:nvCxnSpPr>
        <p:spPr>
          <a:xfrm>
            <a:off x="1380631" y="5010050"/>
            <a:ext cx="0" cy="36944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61">
            <a:extLst>
              <a:ext uri="{FF2B5EF4-FFF2-40B4-BE49-F238E27FC236}">
                <a16:creationId xmlns:a16="http://schemas.microsoft.com/office/drawing/2014/main" id="{726D825A-BF6B-1A2F-C87D-4147252B2106}"/>
              </a:ext>
            </a:extLst>
          </p:cNvPr>
          <p:cNvSpPr/>
          <p:nvPr/>
        </p:nvSpPr>
        <p:spPr>
          <a:xfrm>
            <a:off x="5831235" y="4879195"/>
            <a:ext cx="3944945" cy="5422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07D56A6-78A2-2C7A-6633-3E96FB21706E}"/>
              </a:ext>
            </a:extLst>
          </p:cNvPr>
          <p:cNvCxnSpPr>
            <a:cxnSpLocks/>
          </p:cNvCxnSpPr>
          <p:nvPr/>
        </p:nvCxnSpPr>
        <p:spPr>
          <a:xfrm>
            <a:off x="6615243" y="4963581"/>
            <a:ext cx="0" cy="41526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614EFAC-2245-ECC6-C7F1-2AE52E7E4223}"/>
              </a:ext>
            </a:extLst>
          </p:cNvPr>
          <p:cNvSpPr txBox="1"/>
          <p:nvPr/>
        </p:nvSpPr>
        <p:spPr>
          <a:xfrm>
            <a:off x="6768240" y="4879412"/>
            <a:ext cx="2858426" cy="454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Tourist Feedback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3A41D9-AD5B-ED53-8FF1-72C0660BF3FB}"/>
              </a:ext>
            </a:extLst>
          </p:cNvPr>
          <p:cNvSpPr txBox="1"/>
          <p:nvPr/>
        </p:nvSpPr>
        <p:spPr>
          <a:xfrm>
            <a:off x="1533627" y="5032552"/>
            <a:ext cx="18455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OTAs Integration</a:t>
            </a:r>
          </a:p>
        </p:txBody>
      </p:sp>
      <p:sp>
        <p:nvSpPr>
          <p:cNvPr id="10" name="Rounded Rectangle 79">
            <a:extLst>
              <a:ext uri="{FF2B5EF4-FFF2-40B4-BE49-F238E27FC236}">
                <a16:creationId xmlns:a16="http://schemas.microsoft.com/office/drawing/2014/main" id="{F3F64E51-14A0-D261-33F0-37783B32859D}"/>
              </a:ext>
            </a:extLst>
          </p:cNvPr>
          <p:cNvSpPr/>
          <p:nvPr/>
        </p:nvSpPr>
        <p:spPr>
          <a:xfrm>
            <a:off x="576176" y="5656882"/>
            <a:ext cx="3733072" cy="5422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63ECB7-BE25-181A-25AA-10BB297D5AC0}"/>
              </a:ext>
            </a:extLst>
          </p:cNvPr>
          <p:cNvCxnSpPr>
            <a:cxnSpLocks/>
          </p:cNvCxnSpPr>
          <p:nvPr/>
        </p:nvCxnSpPr>
        <p:spPr>
          <a:xfrm>
            <a:off x="1360184" y="5741268"/>
            <a:ext cx="0" cy="41526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CDD41B6-151C-6C33-9CB9-B79F16AF4C0C}"/>
              </a:ext>
            </a:extLst>
          </p:cNvPr>
          <p:cNvSpPr txBox="1"/>
          <p:nvPr/>
        </p:nvSpPr>
        <p:spPr>
          <a:xfrm>
            <a:off x="1513180" y="5772234"/>
            <a:ext cx="31808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Destination Centric Services </a:t>
            </a:r>
          </a:p>
        </p:txBody>
      </p:sp>
      <p:pic>
        <p:nvPicPr>
          <p:cNvPr id="14" name="Graphic 13" descr="Check In with solid fill">
            <a:extLst>
              <a:ext uri="{FF2B5EF4-FFF2-40B4-BE49-F238E27FC236}">
                <a16:creationId xmlns:a16="http://schemas.microsoft.com/office/drawing/2014/main" id="{1172BC6C-B2CD-15ED-C333-DCA2BA3B7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59222" y="3368567"/>
            <a:ext cx="390706" cy="390706"/>
          </a:xfrm>
          <a:prstGeom prst="rect">
            <a:avLst/>
          </a:prstGeom>
        </p:spPr>
      </p:pic>
      <p:pic>
        <p:nvPicPr>
          <p:cNvPr id="15" name="Graphic 14" descr="Man and woman outline">
            <a:extLst>
              <a:ext uri="{FF2B5EF4-FFF2-40B4-BE49-F238E27FC236}">
                <a16:creationId xmlns:a16="http://schemas.microsoft.com/office/drawing/2014/main" id="{E3DD3A64-27B4-F734-5070-E2F2958C8D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82238" y="4119121"/>
            <a:ext cx="506087" cy="506087"/>
          </a:xfrm>
          <a:prstGeom prst="rect">
            <a:avLst/>
          </a:prstGeom>
        </p:spPr>
      </p:pic>
      <p:pic>
        <p:nvPicPr>
          <p:cNvPr id="16" name="Graphic 15" descr="Internet outline">
            <a:extLst>
              <a:ext uri="{FF2B5EF4-FFF2-40B4-BE49-F238E27FC236}">
                <a16:creationId xmlns:a16="http://schemas.microsoft.com/office/drawing/2014/main" id="{F92FA85F-417F-8AA6-7616-BEEB8C643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6709" y="4968176"/>
            <a:ext cx="450258" cy="450258"/>
          </a:xfrm>
          <a:prstGeom prst="rect">
            <a:avLst/>
          </a:prstGeom>
        </p:spPr>
      </p:pic>
      <p:pic>
        <p:nvPicPr>
          <p:cNvPr id="18" name="Graphic 17" descr="Male profile outline">
            <a:extLst>
              <a:ext uri="{FF2B5EF4-FFF2-40B4-BE49-F238E27FC236}">
                <a16:creationId xmlns:a16="http://schemas.microsoft.com/office/drawing/2014/main" id="{38F0F82C-F395-7FAF-E456-0E5B1024A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8382" y="2484761"/>
            <a:ext cx="483386" cy="483386"/>
          </a:xfrm>
          <a:prstGeom prst="rect">
            <a:avLst/>
          </a:prstGeom>
        </p:spPr>
      </p:pic>
      <p:pic>
        <p:nvPicPr>
          <p:cNvPr id="19" name="Graphic 18" descr="Television outline">
            <a:extLst>
              <a:ext uri="{FF2B5EF4-FFF2-40B4-BE49-F238E27FC236}">
                <a16:creationId xmlns:a16="http://schemas.microsoft.com/office/drawing/2014/main" id="{D19C5104-3A53-DF50-CA59-4115FC5A25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69098" y="2565967"/>
            <a:ext cx="365879" cy="365879"/>
          </a:xfrm>
          <a:prstGeom prst="rect">
            <a:avLst/>
          </a:prstGeom>
        </p:spPr>
      </p:pic>
      <p:pic>
        <p:nvPicPr>
          <p:cNvPr id="20" name="Graphic 19" descr="Checkbox Checked outline">
            <a:extLst>
              <a:ext uri="{FF2B5EF4-FFF2-40B4-BE49-F238E27FC236}">
                <a16:creationId xmlns:a16="http://schemas.microsoft.com/office/drawing/2014/main" id="{0DC6230C-A412-1E08-ADBD-6E3C3D511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6710" y="4172436"/>
            <a:ext cx="506087" cy="506087"/>
          </a:xfrm>
          <a:prstGeom prst="rect">
            <a:avLst/>
          </a:prstGeom>
        </p:spPr>
      </p:pic>
      <p:pic>
        <p:nvPicPr>
          <p:cNvPr id="21" name="Graphic 20" descr="Agriculture with solid fill">
            <a:extLst>
              <a:ext uri="{FF2B5EF4-FFF2-40B4-BE49-F238E27FC236}">
                <a16:creationId xmlns:a16="http://schemas.microsoft.com/office/drawing/2014/main" id="{86B4212A-918A-89E1-E6C1-8FD57C4063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7021" y="5686636"/>
            <a:ext cx="535293" cy="460081"/>
          </a:xfrm>
          <a:prstGeom prst="rect">
            <a:avLst/>
          </a:prstGeom>
        </p:spPr>
      </p:pic>
      <p:pic>
        <p:nvPicPr>
          <p:cNvPr id="22" name="Graphic 21" descr="Signature outline">
            <a:extLst>
              <a:ext uri="{FF2B5EF4-FFF2-40B4-BE49-F238E27FC236}">
                <a16:creationId xmlns:a16="http://schemas.microsoft.com/office/drawing/2014/main" id="{CABAD3EC-4C2C-571B-1F15-93E768BFD8C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058185" y="4921834"/>
            <a:ext cx="432360" cy="43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29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BDA5293C-30DE-7FEB-E81B-D17A0E84050B}"/>
              </a:ext>
            </a:extLst>
          </p:cNvPr>
          <p:cNvSpPr txBox="1"/>
          <p:nvPr/>
        </p:nvSpPr>
        <p:spPr>
          <a:xfrm>
            <a:off x="418053" y="352180"/>
            <a:ext cx="9125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3133"/>
              </a:lnSpc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NIDHI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 </a:t>
            </a:r>
            <a:r>
              <a:rPr lang="en-GB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Overview 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F1F629-5A46-A481-6250-7E3195A1A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053" y="6637041"/>
            <a:ext cx="6747818" cy="816693"/>
          </a:xfrm>
          <a:prstGeom prst="rect">
            <a:avLst/>
          </a:prstGeom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443E4305-CB8F-E2D0-7774-232110DD1DED}"/>
              </a:ext>
            </a:extLst>
          </p:cNvPr>
          <p:cNvCxnSpPr>
            <a:cxnSpLocks/>
          </p:cNvCxnSpPr>
          <p:nvPr/>
        </p:nvCxnSpPr>
        <p:spPr>
          <a:xfrm>
            <a:off x="7645514" y="964105"/>
            <a:ext cx="0" cy="2520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5E090E73-E6E1-003B-2145-7B616311FFCA}"/>
              </a:ext>
            </a:extLst>
          </p:cNvPr>
          <p:cNvCxnSpPr>
            <a:cxnSpLocks/>
          </p:cNvCxnSpPr>
          <p:nvPr/>
        </p:nvCxnSpPr>
        <p:spPr>
          <a:xfrm>
            <a:off x="3594048" y="964105"/>
            <a:ext cx="0" cy="2520000"/>
          </a:xfrm>
          <a:prstGeom prst="line">
            <a:avLst/>
          </a:prstGeom>
          <a:ln>
            <a:solidFill>
              <a:srgbClr val="174261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1" name="Graphic 140" descr="Server">
            <a:extLst>
              <a:ext uri="{FF2B5EF4-FFF2-40B4-BE49-F238E27FC236}">
                <a16:creationId xmlns:a16="http://schemas.microsoft.com/office/drawing/2014/main" id="{272F5439-2227-76B7-8F05-73BF248F40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04491" y="843464"/>
            <a:ext cx="1014761" cy="1014761"/>
          </a:xfrm>
          <a:prstGeom prst="rect">
            <a:avLst/>
          </a:prstGeom>
        </p:spPr>
      </p:pic>
      <p:sp>
        <p:nvSpPr>
          <p:cNvPr id="142" name="Arrow: Chevron 141">
            <a:extLst>
              <a:ext uri="{FF2B5EF4-FFF2-40B4-BE49-F238E27FC236}">
                <a16:creationId xmlns:a16="http://schemas.microsoft.com/office/drawing/2014/main" id="{3C3E1178-27AC-A1F0-44ED-FCEE3C6ED729}"/>
              </a:ext>
            </a:extLst>
          </p:cNvPr>
          <p:cNvSpPr/>
          <p:nvPr/>
        </p:nvSpPr>
        <p:spPr>
          <a:xfrm>
            <a:off x="3389093" y="3555269"/>
            <a:ext cx="417443" cy="427383"/>
          </a:xfrm>
          <a:prstGeom prst="chevron">
            <a:avLst/>
          </a:prstGeom>
          <a:solidFill>
            <a:srgbClr val="BD20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Arrow: Chevron 142">
            <a:extLst>
              <a:ext uri="{FF2B5EF4-FFF2-40B4-BE49-F238E27FC236}">
                <a16:creationId xmlns:a16="http://schemas.microsoft.com/office/drawing/2014/main" id="{7C9F5CF3-89A2-7EA6-4A8A-2A78092625DD}"/>
              </a:ext>
            </a:extLst>
          </p:cNvPr>
          <p:cNvSpPr/>
          <p:nvPr/>
        </p:nvSpPr>
        <p:spPr>
          <a:xfrm>
            <a:off x="7320036" y="3586686"/>
            <a:ext cx="417443" cy="427383"/>
          </a:xfrm>
          <a:prstGeom prst="chevron">
            <a:avLst/>
          </a:prstGeom>
          <a:solidFill>
            <a:srgbClr val="BD20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0E3DB1D-91EA-45BC-4386-C609461015C3}"/>
              </a:ext>
            </a:extLst>
          </p:cNvPr>
          <p:cNvCxnSpPr>
            <a:cxnSpLocks/>
          </p:cNvCxnSpPr>
          <p:nvPr/>
        </p:nvCxnSpPr>
        <p:spPr>
          <a:xfrm>
            <a:off x="3619077" y="3714554"/>
            <a:ext cx="0" cy="2412000"/>
          </a:xfrm>
          <a:prstGeom prst="line">
            <a:avLst/>
          </a:prstGeom>
          <a:ln>
            <a:solidFill>
              <a:srgbClr val="17426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CF45AA03-BBD4-8619-E8B4-48132C4FE4D6}"/>
              </a:ext>
            </a:extLst>
          </p:cNvPr>
          <p:cNvSpPr txBox="1"/>
          <p:nvPr/>
        </p:nvSpPr>
        <p:spPr>
          <a:xfrm>
            <a:off x="3834930" y="1951204"/>
            <a:ext cx="3566224" cy="430887"/>
          </a:xfrm>
          <a:prstGeom prst="rect">
            <a:avLst/>
          </a:prstGeom>
          <a:solidFill>
            <a:srgbClr val="BD202C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can use it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E628E5B-E32C-2A6A-D845-8A62283B0B10}"/>
              </a:ext>
            </a:extLst>
          </p:cNvPr>
          <p:cNvSpPr txBox="1"/>
          <p:nvPr/>
        </p:nvSpPr>
        <p:spPr>
          <a:xfrm>
            <a:off x="286265" y="1956711"/>
            <a:ext cx="3158981" cy="430887"/>
          </a:xfrm>
          <a:prstGeom prst="rect">
            <a:avLst/>
          </a:prstGeom>
          <a:solidFill>
            <a:srgbClr val="BD202C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it is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C6064A47-387F-478B-AB7E-409422D18551}"/>
              </a:ext>
            </a:extLst>
          </p:cNvPr>
          <p:cNvSpPr txBox="1"/>
          <p:nvPr/>
        </p:nvSpPr>
        <p:spPr>
          <a:xfrm>
            <a:off x="322314" y="2417820"/>
            <a:ext cx="2974511" cy="385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97" marR="0" lvl="0" indent="-179397" algn="l" defTabSz="609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A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National </a:t>
            </a:r>
            <a:r>
              <a:rPr lang="en-GB" sz="1500" b="1" dirty="0">
                <a:solidFill>
                  <a:srgbClr val="1D1618"/>
                </a:solidFill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Digital Tourism Platform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of all relevant stakeholders of Tourism &amp; Hospitality Industry</a:t>
            </a:r>
          </a:p>
          <a:p>
            <a:pPr marL="179397" marR="0" lvl="0" indent="-179397" algn="l" defTabSz="609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An </a:t>
            </a:r>
            <a:r>
              <a:rPr lang="en-GB" sz="1500" dirty="0">
                <a:solidFill>
                  <a:srgbClr val="1D1618"/>
                </a:solidFill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a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uthentic</a:t>
            </a:r>
            <a:r>
              <a:rPr lang="en-GB" sz="1500" dirty="0">
                <a:solidFill>
                  <a:srgbClr val="1D1618"/>
                </a:solidFill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validated Database</a:t>
            </a:r>
            <a:endParaRPr kumimoji="0" lang="en-GB" sz="1500" b="0" i="1" u="none" strike="noStrike" kern="1200" cap="none" spc="0" normalizeH="0" baseline="0" noProof="0" dirty="0">
              <a:ln>
                <a:noFill/>
              </a:ln>
              <a:solidFill>
                <a:srgbClr val="1D1618"/>
              </a:solidFill>
              <a:effectLst/>
              <a:uLnTx/>
              <a:uFillTx/>
              <a:latin typeface="Arial" panose="020B0604020202020204" pitchFamily="34" charset="0"/>
              <a:ea typeface="Poppins Regular" pitchFamily="34" charset="-122"/>
              <a:cs typeface="Arial" panose="020B0604020202020204" pitchFamily="34" charset="0"/>
            </a:endParaRPr>
          </a:p>
          <a:p>
            <a:pPr marL="179397" marR="0" lvl="0" indent="-179397" algn="l" defTabSz="609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An end-to-end </a:t>
            </a:r>
            <a:r>
              <a:rPr kumimoji="0" lang="en-GB" sz="1500" b="0" i="1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Digitalized System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 to ensure Ease of Doing Business; improve delivery of services, benefits and incentives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2D75D6A-1C01-7DBF-3ABC-32AFEA8DF0C0}"/>
              </a:ext>
            </a:extLst>
          </p:cNvPr>
          <p:cNvSpPr txBox="1"/>
          <p:nvPr/>
        </p:nvSpPr>
        <p:spPr>
          <a:xfrm>
            <a:off x="7914834" y="1952272"/>
            <a:ext cx="3990899" cy="430887"/>
          </a:xfrm>
          <a:prstGeom prst="rect">
            <a:avLst/>
          </a:prstGeom>
          <a:solidFill>
            <a:srgbClr val="BD202C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are the benefits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F4E082C5-E45F-C5B8-415D-CE1CA11EA4DA}"/>
              </a:ext>
            </a:extLst>
          </p:cNvPr>
          <p:cNvCxnSpPr>
            <a:cxnSpLocks/>
          </p:cNvCxnSpPr>
          <p:nvPr/>
        </p:nvCxnSpPr>
        <p:spPr>
          <a:xfrm>
            <a:off x="7654099" y="3714554"/>
            <a:ext cx="0" cy="2412000"/>
          </a:xfrm>
          <a:prstGeom prst="line">
            <a:avLst/>
          </a:prstGeom>
          <a:ln>
            <a:solidFill>
              <a:srgbClr val="174261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0" name="Arrow: Chevron 149">
            <a:extLst>
              <a:ext uri="{FF2B5EF4-FFF2-40B4-BE49-F238E27FC236}">
                <a16:creationId xmlns:a16="http://schemas.microsoft.com/office/drawing/2014/main" id="{3AA945F1-5DE3-662C-B963-8BF6593D6E63}"/>
              </a:ext>
            </a:extLst>
          </p:cNvPr>
          <p:cNvSpPr/>
          <p:nvPr/>
        </p:nvSpPr>
        <p:spPr>
          <a:xfrm>
            <a:off x="7647612" y="3585080"/>
            <a:ext cx="417443" cy="427383"/>
          </a:xfrm>
          <a:prstGeom prst="chevron">
            <a:avLst/>
          </a:prstGeom>
          <a:solidFill>
            <a:srgbClr val="BD20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1" name="Picture 2" descr="Id card profile person social media network icon - stock vector | Crushpixel">
            <a:extLst>
              <a:ext uri="{FF2B5EF4-FFF2-40B4-BE49-F238E27FC236}">
                <a16:creationId xmlns:a16="http://schemas.microsoft.com/office/drawing/2014/main" id="{5C6AAF44-1C78-80E4-4B28-1A65ED3F2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4" t="26812" r="18284" b="26267"/>
          <a:stretch/>
        </p:blipFill>
        <p:spPr bwMode="auto">
          <a:xfrm>
            <a:off x="5102128" y="964106"/>
            <a:ext cx="1014761" cy="7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5E5C8199-E3FE-144C-5F87-8863E2ED092E}"/>
              </a:ext>
            </a:extLst>
          </p:cNvPr>
          <p:cNvSpPr txBox="1"/>
          <p:nvPr/>
        </p:nvSpPr>
        <p:spPr>
          <a:xfrm>
            <a:off x="3849282" y="2417819"/>
            <a:ext cx="3544530" cy="385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97" marR="0" lvl="0" indent="-179397" algn="l" defTabSz="609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Foreign &amp; Domestic travellers</a:t>
            </a:r>
          </a:p>
          <a:p>
            <a:pPr marL="179397" marR="0" lvl="0" indent="-179397" algn="l" defTabSz="609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Accommodation Units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 </a:t>
            </a:r>
            <a:r>
              <a:rPr kumimoji="0" lang="en-GB" sz="1500" b="0" i="1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(like Hotels, B&amp;B, Homestays, Motels, etc.)</a:t>
            </a:r>
          </a:p>
          <a:p>
            <a:pPr marL="179397" marR="0" lvl="0" indent="-179397" algn="l" defTabSz="609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Tourism Service Providers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 </a:t>
            </a:r>
            <a:r>
              <a:rPr kumimoji="0" lang="en-GB" sz="1500" b="0" i="1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(Travel Agents, Tour Operators, etc.)</a:t>
            </a:r>
          </a:p>
          <a:p>
            <a:pPr marL="179397" marR="0" lvl="0" indent="-179397" algn="l" defTabSz="609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Food Business Operators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 </a:t>
            </a:r>
            <a:r>
              <a:rPr kumimoji="0" lang="en-GB" sz="1500" b="0" i="1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(Standalone Restaurants, etc.)</a:t>
            </a:r>
          </a:p>
          <a:p>
            <a:pPr marL="179397" marR="0" lvl="0" indent="-179397" algn="l" defTabSz="609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Online Travel Aggregators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 (OTAs)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1D1618"/>
              </a:solidFill>
              <a:effectLst/>
              <a:uLnTx/>
              <a:uFillTx/>
              <a:latin typeface="Arial" panose="020B0604020202020204" pitchFamily="34" charset="0"/>
              <a:ea typeface="Poppins Regular" pitchFamily="34" charset="-122"/>
              <a:cs typeface="Arial" panose="020B0604020202020204" pitchFamily="34" charset="0"/>
            </a:endParaRPr>
          </a:p>
          <a:p>
            <a:pPr marL="179397" marR="0" lvl="0" indent="-179397" algn="l" defTabSz="609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Convention Centres</a:t>
            </a:r>
          </a:p>
          <a:p>
            <a:pPr marL="179397" marR="0" lvl="0" indent="-179397" algn="l" defTabSz="609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Any other Tourism/Hospitality Stakeholder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ECB69411-A951-D40A-E642-6CB03161B265}"/>
              </a:ext>
            </a:extLst>
          </p:cNvPr>
          <p:cNvSpPr txBox="1"/>
          <p:nvPr/>
        </p:nvSpPr>
        <p:spPr>
          <a:xfrm>
            <a:off x="7946210" y="2326237"/>
            <a:ext cx="4163598" cy="385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92" marR="0" lvl="0" indent="-285792" algn="l" defTabSz="609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500" dirty="0">
                <a:solidFill>
                  <a:srgbClr val="1D1618"/>
                </a:solidFill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V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isitors</a:t>
            </a:r>
            <a:r>
              <a:rPr lang="en-US" sz="1500" dirty="0">
                <a:solidFill>
                  <a:srgbClr val="1D1618"/>
                </a:solidFill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/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tourists to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access information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regarding service providers, destinations and attractions at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one place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1D1618"/>
              </a:solidFill>
              <a:effectLst/>
              <a:uLnTx/>
              <a:uFillTx/>
              <a:latin typeface="Arial" panose="020B0604020202020204" pitchFamily="34" charset="0"/>
              <a:ea typeface="Poppins Regular" pitchFamily="34" charset="-122"/>
              <a:cs typeface="Arial" panose="020B0604020202020204" pitchFamily="34" charset="0"/>
            </a:endParaRPr>
          </a:p>
          <a:p>
            <a:pPr marL="285792" marR="0" lvl="0" indent="-285792" algn="l" defTabSz="609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Visibility to service providers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 at National &amp; International level</a:t>
            </a:r>
          </a:p>
          <a:p>
            <a:pPr marL="285792" marR="0" lvl="0" indent="-285792" algn="l" defTabSz="609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500" dirty="0">
                <a:solidFill>
                  <a:srgbClr val="1D1618"/>
                </a:solidFill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Seamless integration across Govt &amp; Private stakeholders using unique NIDHI ID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1D1618"/>
              </a:solidFill>
              <a:effectLst/>
              <a:uLnTx/>
              <a:uFillTx/>
              <a:latin typeface="Arial" panose="020B0604020202020204" pitchFamily="34" charset="0"/>
              <a:ea typeface="Poppins Regular" pitchFamily="34" charset="-122"/>
              <a:cs typeface="Arial" panose="020B0604020202020204" pitchFamily="34" charset="0"/>
            </a:endParaRPr>
          </a:p>
          <a:p>
            <a:pPr marL="285792" marR="0" lvl="0" indent="-285792" algn="l" defTabSz="609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Promote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single platform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D1618"/>
                </a:solidFill>
                <a:effectLst/>
                <a:uLnTx/>
                <a:uFillTx/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 for various quality certifications</a:t>
            </a:r>
          </a:p>
          <a:p>
            <a:pPr marL="285792" marR="0" lvl="0" indent="-285792" algn="l" defTabSz="6096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rgbClr val="1D1618"/>
                </a:solidFill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Encourage quality of service through </a:t>
            </a:r>
            <a:r>
              <a:rPr lang="en-US" sz="1500" b="1" dirty="0">
                <a:solidFill>
                  <a:srgbClr val="1D1618"/>
                </a:solidFill>
                <a:latin typeface="Arial" panose="020B0604020202020204" pitchFamily="34" charset="0"/>
                <a:ea typeface="Poppins Regular" pitchFamily="34" charset="-122"/>
                <a:cs typeface="Arial" panose="020B0604020202020204" pitchFamily="34" charset="0"/>
              </a:rPr>
              <a:t>feedback and ratings </a:t>
            </a:r>
          </a:p>
        </p:txBody>
      </p:sp>
      <p:pic>
        <p:nvPicPr>
          <p:cNvPr id="154" name="Picture 2" descr="Purpose Icons - Download Free Vector Icons | Noun Project">
            <a:extLst>
              <a:ext uri="{FF2B5EF4-FFF2-40B4-BE49-F238E27FC236}">
                <a16:creationId xmlns:a16="http://schemas.microsoft.com/office/drawing/2014/main" id="{43D62F90-FEE2-A1BC-0823-3825E6508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45" y="843464"/>
            <a:ext cx="992792" cy="9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Rounded Rectangle 30">
            <a:extLst>
              <a:ext uri="{FF2B5EF4-FFF2-40B4-BE49-F238E27FC236}">
                <a16:creationId xmlns:a16="http://schemas.microsoft.com/office/drawing/2014/main" id="{664CC83E-E7EE-6DA7-F711-B5FC401EBFD1}"/>
              </a:ext>
            </a:extLst>
          </p:cNvPr>
          <p:cNvSpPr/>
          <p:nvPr/>
        </p:nvSpPr>
        <p:spPr>
          <a:xfrm>
            <a:off x="2114873" y="6193705"/>
            <a:ext cx="7626473" cy="43088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Aligned with Hon’ble PM’s Vision of an Aatmanirbhar Bharat</a:t>
            </a:r>
          </a:p>
        </p:txBody>
      </p:sp>
    </p:spTree>
    <p:extLst>
      <p:ext uri="{BB962C8B-B14F-4D97-AF65-F5344CB8AC3E}">
        <p14:creationId xmlns:p14="http://schemas.microsoft.com/office/powerpoint/2010/main" val="1520928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BDA5293C-30DE-7FEB-E81B-D17A0E84050B}"/>
              </a:ext>
            </a:extLst>
          </p:cNvPr>
          <p:cNvSpPr txBox="1"/>
          <p:nvPr/>
        </p:nvSpPr>
        <p:spPr>
          <a:xfrm>
            <a:off x="418053" y="352180"/>
            <a:ext cx="9125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Snapshot of the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F1F629-5A46-A481-6250-7E3195A1A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23" y="5875450"/>
            <a:ext cx="6747818" cy="816693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DA076D41-600A-64D9-8473-8D64EFA99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817" y="1010179"/>
            <a:ext cx="9912955" cy="56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81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BDA5293C-30DE-7FEB-E81B-D17A0E84050B}"/>
              </a:ext>
            </a:extLst>
          </p:cNvPr>
          <p:cNvSpPr txBox="1"/>
          <p:nvPr/>
        </p:nvSpPr>
        <p:spPr>
          <a:xfrm>
            <a:off x="418053" y="352180"/>
            <a:ext cx="9125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Modules in NIDHI+ (1/3)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F1F629-5A46-A481-6250-7E3195A1A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23" y="5875450"/>
            <a:ext cx="6747818" cy="816693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108B10B-D79B-6BCB-3A82-B2E058EC947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880759" y="1565597"/>
            <a:ext cx="1824270" cy="1010244"/>
          </a:xfrm>
          <a:prstGeom prst="rect">
            <a:avLst/>
          </a:prstGeom>
          <a:solidFill>
            <a:srgbClr val="2E83C3">
              <a:lumMod val="50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4357" tIns="23011" rIns="54357" bIns="23011" numCol="1" anchor="ctr" anchorCtr="0" compatLnSpc="1">
            <a:prstTxWarp prst="textNoShape">
              <a:avLst/>
            </a:prstTxWarp>
            <a:noAutofit/>
          </a:bodyPr>
          <a:lstStyle>
            <a:lvl1pPr lvl="0" indent="0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4990" baseline="0">
                <a:ea typeface="Arial Unicode MS" pitchFamily="34" charset="-128"/>
                <a:cs typeface="Arial Unicode MS" pitchFamily="34" charset="-128"/>
              </a:defRPr>
            </a:lvl1pPr>
            <a:lvl2pPr marL="616237" lvl="1" indent="-61118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4990" baseline="0">
                <a:ea typeface="Arial Unicode MS" pitchFamily="34" charset="-128"/>
                <a:cs typeface="Arial Unicode MS" pitchFamily="34" charset="-128"/>
              </a:defRPr>
            </a:lvl2pPr>
            <a:lvl3pPr marL="1454721" lvl="2" indent="-83343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4990" baseline="0">
                <a:ea typeface="Arial Unicode MS" pitchFamily="34" charset="-128"/>
                <a:cs typeface="Arial Unicode MS" pitchFamily="34" charset="-128"/>
              </a:defRPr>
            </a:lvl3pPr>
            <a:lvl4pPr marL="1954785" lvl="3" indent="-495009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4990" baseline="0">
                <a:ea typeface="Arial Unicode MS" pitchFamily="34" charset="-128"/>
                <a:cs typeface="Arial Unicode MS" pitchFamily="34" charset="-128"/>
              </a:defRPr>
            </a:lvl4pPr>
            <a:lvl5pPr marL="2385743" lvl="4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>
                <a:ea typeface="Arial Unicode MS" pitchFamily="34" charset="-128"/>
                <a:cs typeface="Arial Unicode MS" pitchFamily="34" charset="-128"/>
              </a:defRPr>
            </a:lvl5pPr>
            <a:lvl6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6pPr>
            <a:lvl7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7pPr>
            <a:lvl8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8pPr>
            <a:lvl9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9pPr>
          </a:lstStyle>
          <a:p>
            <a:pPr marL="0" marR="0" lvl="0" indent="0" algn="ctr" defTabSz="28488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Registration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B466ED-D959-DAE8-DBA8-797641E95D27}"/>
              </a:ext>
            </a:extLst>
          </p:cNvPr>
          <p:cNvSpPr txBox="1">
            <a:spLocks/>
          </p:cNvSpPr>
          <p:nvPr/>
        </p:nvSpPr>
        <p:spPr>
          <a:xfrm>
            <a:off x="3880092" y="1532937"/>
            <a:ext cx="3550450" cy="1042743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4357" tIns="21745" rIns="54357" bIns="21745" numCol="1" anchor="ctr" anchorCtr="0" compatLnSpc="1">
            <a:prstTxWarp prst="textNoShape">
              <a:avLst/>
            </a:prstTxWarp>
            <a:noAutofit/>
          </a:bodyPr>
          <a:lstStyle>
            <a:lvl1pPr lvl="0" indent="0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4990" baseline="0">
                <a:ea typeface="Arial Unicode MS" pitchFamily="34" charset="-128"/>
                <a:cs typeface="Arial Unicode MS" pitchFamily="34" charset="-128"/>
              </a:defRPr>
            </a:lvl1pPr>
            <a:lvl2pPr marL="616237" lvl="1" indent="-61118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4990" baseline="0">
                <a:ea typeface="Arial Unicode MS" pitchFamily="34" charset="-128"/>
                <a:cs typeface="Arial Unicode MS" pitchFamily="34" charset="-128"/>
              </a:defRPr>
            </a:lvl2pPr>
            <a:lvl3pPr marL="1454721" lvl="2" indent="-83343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4990" baseline="0">
                <a:ea typeface="Arial Unicode MS" pitchFamily="34" charset="-128"/>
                <a:cs typeface="Arial Unicode MS" pitchFamily="34" charset="-128"/>
              </a:defRPr>
            </a:lvl3pPr>
            <a:lvl4pPr marL="1954785" lvl="3" indent="-495009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4990" baseline="0">
                <a:ea typeface="Arial Unicode MS" pitchFamily="34" charset="-128"/>
                <a:cs typeface="Arial Unicode MS" pitchFamily="34" charset="-128"/>
              </a:defRPr>
            </a:lvl4pPr>
            <a:lvl5pPr marL="2385743" lvl="4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>
                <a:ea typeface="Arial Unicode MS" pitchFamily="34" charset="-128"/>
                <a:cs typeface="Arial Unicode MS" pitchFamily="34" charset="-128"/>
              </a:defRPr>
            </a:lvl5pPr>
            <a:lvl6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6pPr>
            <a:lvl7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7pPr>
            <a:lvl8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8pPr>
            <a:lvl9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Basic information captured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Final Verification by State Nodal Officer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2D5BB65-6CCC-F52D-E57B-DE3EA0BE4C7A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861303" y="2856217"/>
            <a:ext cx="1883130" cy="2361646"/>
          </a:xfrm>
          <a:prstGeom prst="rect">
            <a:avLst/>
          </a:prstGeom>
          <a:solidFill>
            <a:srgbClr val="2E83C3">
              <a:lumMod val="50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4357" tIns="23011" rIns="54357" bIns="23011" numCol="1" anchor="ctr" anchorCtr="0" compatLnSpc="1">
            <a:prstTxWarp prst="textNoShape">
              <a:avLst/>
            </a:prstTxWarp>
            <a:noAutofit/>
          </a:bodyPr>
          <a:lstStyle>
            <a:lvl1pPr lvl="0" indent="0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4990" baseline="0">
                <a:ea typeface="Arial Unicode MS" pitchFamily="34" charset="-128"/>
                <a:cs typeface="Arial Unicode MS" pitchFamily="34" charset="-128"/>
              </a:defRPr>
            </a:lvl1pPr>
            <a:lvl2pPr marL="616237" lvl="1" indent="-61118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4990" baseline="0">
                <a:ea typeface="Arial Unicode MS" pitchFamily="34" charset="-128"/>
                <a:cs typeface="Arial Unicode MS" pitchFamily="34" charset="-128"/>
              </a:defRPr>
            </a:lvl2pPr>
            <a:lvl3pPr marL="1454721" lvl="2" indent="-83343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4990" baseline="0">
                <a:ea typeface="Arial Unicode MS" pitchFamily="34" charset="-128"/>
                <a:cs typeface="Arial Unicode MS" pitchFamily="34" charset="-128"/>
              </a:defRPr>
            </a:lvl3pPr>
            <a:lvl4pPr marL="1954785" lvl="3" indent="-495009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4990" baseline="0">
                <a:ea typeface="Arial Unicode MS" pitchFamily="34" charset="-128"/>
                <a:cs typeface="Arial Unicode MS" pitchFamily="34" charset="-128"/>
              </a:defRPr>
            </a:lvl4pPr>
            <a:lvl5pPr marL="2385743" lvl="4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>
                <a:ea typeface="Arial Unicode MS" pitchFamily="34" charset="-128"/>
                <a:cs typeface="Arial Unicode MS" pitchFamily="34" charset="-128"/>
              </a:defRPr>
            </a:lvl5pPr>
            <a:lvl6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6pPr>
            <a:lvl7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7pPr>
            <a:lvl8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8pPr>
            <a:lvl9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9pPr>
          </a:lstStyle>
          <a:p>
            <a:pPr marL="0" marR="0" lvl="0" indent="0" algn="ctr" defTabSz="28488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Showcasing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106834-2A7E-5792-DAF8-0ABEBCC29633}"/>
              </a:ext>
            </a:extLst>
          </p:cNvPr>
          <p:cNvSpPr txBox="1">
            <a:spLocks/>
          </p:cNvSpPr>
          <p:nvPr/>
        </p:nvSpPr>
        <p:spPr>
          <a:xfrm>
            <a:off x="3825840" y="2869364"/>
            <a:ext cx="3658953" cy="2348499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4357" tIns="21745" rIns="54357" bIns="21745" numCol="1" anchor="ctr" anchorCtr="0" compatLnSpc="1">
            <a:prstTxWarp prst="textNoShape">
              <a:avLst/>
            </a:prstTxWarp>
            <a:noAutofit/>
          </a:bodyPr>
          <a:lstStyle>
            <a:lvl1pPr lvl="0" indent="0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4990" baseline="0">
                <a:ea typeface="Arial Unicode MS" pitchFamily="34" charset="-128"/>
                <a:cs typeface="Arial Unicode MS" pitchFamily="34" charset="-128"/>
              </a:defRPr>
            </a:lvl1pPr>
            <a:lvl2pPr marL="616237" lvl="1" indent="-61118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4990" baseline="0">
                <a:ea typeface="Arial Unicode MS" pitchFamily="34" charset="-128"/>
                <a:cs typeface="Arial Unicode MS" pitchFamily="34" charset="-128"/>
              </a:defRPr>
            </a:lvl2pPr>
            <a:lvl3pPr marL="1454721" lvl="2" indent="-83343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4990" baseline="0">
                <a:ea typeface="Arial Unicode MS" pitchFamily="34" charset="-128"/>
                <a:cs typeface="Arial Unicode MS" pitchFamily="34" charset="-128"/>
              </a:defRPr>
            </a:lvl3pPr>
            <a:lvl4pPr marL="1954785" lvl="3" indent="-495009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4990" baseline="0">
                <a:ea typeface="Arial Unicode MS" pitchFamily="34" charset="-128"/>
                <a:cs typeface="Arial Unicode MS" pitchFamily="34" charset="-128"/>
              </a:defRPr>
            </a:lvl4pPr>
            <a:lvl5pPr marL="2385743" lvl="4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>
                <a:ea typeface="Arial Unicode MS" pitchFamily="34" charset="-128"/>
                <a:cs typeface="Arial Unicode MS" pitchFamily="34" charset="-128"/>
              </a:defRPr>
            </a:lvl5pPr>
            <a:lvl6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6pPr>
            <a:lvl7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7pPr>
            <a:lvl8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8pPr>
            <a:lvl9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9pPr>
          </a:lstStyle>
          <a:p>
            <a:pPr marL="285750" marR="0" lvl="1" indent="-285750" algn="l" defTabSz="2848831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Basic information, photographs &amp; documents uploaded</a:t>
            </a:r>
          </a:p>
          <a:p>
            <a:pPr marL="285750" marR="0" lvl="1" indent="-285750" algn="l" defTabSz="2848831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lang="en-US" sz="1600" kern="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Scrutiny by State Nodal Officer</a:t>
            </a:r>
          </a:p>
          <a:p>
            <a:pPr marL="285750" marR="0" lvl="1" indent="-285750" algn="l" defTabSz="2848831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 </a:t>
            </a:r>
            <a:r>
              <a:rPr lang="en-US" sz="1600" kern="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approval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Entity’s page is displayed on NIDHI</a:t>
            </a:r>
          </a:p>
          <a:p>
            <a:pPr marL="285750" marR="0" lvl="1" indent="-285750" algn="l" defTabSz="2848831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469ADF-BDF7-4FC4-A892-9FBFE34FD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04" y="3540430"/>
            <a:ext cx="1393384" cy="10063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2A8DA-15A1-8D49-0706-90F57DBF99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33" r="16675"/>
          <a:stretch/>
        </p:blipFill>
        <p:spPr>
          <a:xfrm>
            <a:off x="316034" y="1588501"/>
            <a:ext cx="1392354" cy="9316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FC8DA7-70E4-2520-F81A-9F51B027F34C}"/>
              </a:ext>
            </a:extLst>
          </p:cNvPr>
          <p:cNvSpPr txBox="1">
            <a:spLocks/>
          </p:cNvSpPr>
          <p:nvPr/>
        </p:nvSpPr>
        <p:spPr>
          <a:xfrm>
            <a:off x="7637193" y="1536069"/>
            <a:ext cx="3933777" cy="1042743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4357" tIns="21745" rIns="54357" bIns="21745" numCol="1" anchor="ctr" anchorCtr="0" compatLnSpc="1">
            <a:prstTxWarp prst="textNoShape">
              <a:avLst/>
            </a:prstTxWarp>
            <a:noAutofit/>
          </a:bodyPr>
          <a:lstStyle>
            <a:lvl1pPr lvl="0" indent="0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4990" baseline="0">
                <a:ea typeface="Arial Unicode MS" pitchFamily="34" charset="-128"/>
                <a:cs typeface="Arial Unicode MS" pitchFamily="34" charset="-128"/>
              </a:defRPr>
            </a:lvl1pPr>
            <a:lvl2pPr marL="616237" lvl="1" indent="-61118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4990" baseline="0">
                <a:ea typeface="Arial Unicode MS" pitchFamily="34" charset="-128"/>
                <a:cs typeface="Arial Unicode MS" pitchFamily="34" charset="-128"/>
              </a:defRPr>
            </a:lvl2pPr>
            <a:lvl3pPr marL="1454721" lvl="2" indent="-83343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4990" baseline="0">
                <a:ea typeface="Arial Unicode MS" pitchFamily="34" charset="-128"/>
                <a:cs typeface="Arial Unicode MS" pitchFamily="34" charset="-128"/>
              </a:defRPr>
            </a:lvl3pPr>
            <a:lvl4pPr marL="1954785" lvl="3" indent="-495009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4990" baseline="0">
                <a:ea typeface="Arial Unicode MS" pitchFamily="34" charset="-128"/>
                <a:cs typeface="Arial Unicode MS" pitchFamily="34" charset="-128"/>
              </a:defRPr>
            </a:lvl4pPr>
            <a:lvl5pPr marL="2385743" lvl="4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>
                <a:ea typeface="Arial Unicode MS" pitchFamily="34" charset="-128"/>
                <a:cs typeface="Arial Unicode MS" pitchFamily="34" charset="-128"/>
              </a:defRPr>
            </a:lvl5pPr>
            <a:lvl6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6pPr>
            <a:lvl7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7pPr>
            <a:lvl8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8pPr>
            <a:lvl9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Unique NIDHI ID for each registered entity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§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PAN/GST/FSSAI validation at unit/user side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Object3">
            <a:extLst>
              <a:ext uri="{FF2B5EF4-FFF2-40B4-BE49-F238E27FC236}">
                <a16:creationId xmlns:a16="http://schemas.microsoft.com/office/drawing/2014/main" id="{E422A595-D0BB-1256-F7DF-A17A03EF1F90}"/>
              </a:ext>
            </a:extLst>
          </p:cNvPr>
          <p:cNvSpPr/>
          <p:nvPr/>
        </p:nvSpPr>
        <p:spPr>
          <a:xfrm>
            <a:off x="1880759" y="1136940"/>
            <a:ext cx="1192641" cy="3473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33"/>
              </a:lnSpc>
            </a:pPr>
            <a:r>
              <a:rPr lang="en-GB" b="1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Module</a:t>
            </a:r>
            <a:endParaRPr lang="en-US" b="1" dirty="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Object3">
            <a:extLst>
              <a:ext uri="{FF2B5EF4-FFF2-40B4-BE49-F238E27FC236}">
                <a16:creationId xmlns:a16="http://schemas.microsoft.com/office/drawing/2014/main" id="{B2854172-C8D4-97EA-FC75-15BC575C31EC}"/>
              </a:ext>
            </a:extLst>
          </p:cNvPr>
          <p:cNvSpPr/>
          <p:nvPr/>
        </p:nvSpPr>
        <p:spPr>
          <a:xfrm>
            <a:off x="3929137" y="1136940"/>
            <a:ext cx="3062266" cy="3473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functioning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Object3">
            <a:extLst>
              <a:ext uri="{FF2B5EF4-FFF2-40B4-BE49-F238E27FC236}">
                <a16:creationId xmlns:a16="http://schemas.microsoft.com/office/drawing/2014/main" id="{F6D62468-3500-FA3D-9AA2-F12B4109A898}"/>
              </a:ext>
            </a:extLst>
          </p:cNvPr>
          <p:cNvSpPr/>
          <p:nvPr/>
        </p:nvSpPr>
        <p:spPr>
          <a:xfrm>
            <a:off x="7703695" y="1165763"/>
            <a:ext cx="2052285" cy="3473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Salient Features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27EBC9-D026-2F5E-056F-5461843694F1}"/>
              </a:ext>
            </a:extLst>
          </p:cNvPr>
          <p:cNvSpPr txBox="1">
            <a:spLocks/>
          </p:cNvSpPr>
          <p:nvPr/>
        </p:nvSpPr>
        <p:spPr>
          <a:xfrm>
            <a:off x="7637193" y="2881048"/>
            <a:ext cx="3933777" cy="2336815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4357" tIns="21745" rIns="54357" bIns="21745" numCol="1" anchor="ctr" anchorCtr="0" compatLnSpc="1">
            <a:prstTxWarp prst="textNoShape">
              <a:avLst/>
            </a:prstTxWarp>
            <a:noAutofit/>
          </a:bodyPr>
          <a:lstStyle>
            <a:lvl1pPr lvl="0" indent="0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4990" baseline="0">
                <a:ea typeface="Arial Unicode MS" pitchFamily="34" charset="-128"/>
                <a:cs typeface="Arial Unicode MS" pitchFamily="34" charset="-128"/>
              </a:defRPr>
            </a:lvl1pPr>
            <a:lvl2pPr marL="616237" lvl="1" indent="-61118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4990" baseline="0">
                <a:ea typeface="Arial Unicode MS" pitchFamily="34" charset="-128"/>
                <a:cs typeface="Arial Unicode MS" pitchFamily="34" charset="-128"/>
              </a:defRPr>
            </a:lvl2pPr>
            <a:lvl3pPr marL="1454721" lvl="2" indent="-83343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4990" baseline="0">
                <a:ea typeface="Arial Unicode MS" pitchFamily="34" charset="-128"/>
                <a:cs typeface="Arial Unicode MS" pitchFamily="34" charset="-128"/>
              </a:defRPr>
            </a:lvl3pPr>
            <a:lvl4pPr marL="1954785" lvl="3" indent="-495009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4990" baseline="0">
                <a:ea typeface="Arial Unicode MS" pitchFamily="34" charset="-128"/>
                <a:cs typeface="Arial Unicode MS" pitchFamily="34" charset="-128"/>
              </a:defRPr>
            </a:lvl4pPr>
            <a:lvl5pPr marL="2385743" lvl="4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>
                <a:ea typeface="Arial Unicode MS" pitchFamily="34" charset="-128"/>
                <a:cs typeface="Arial Unicode MS" pitchFamily="34" charset="-128"/>
              </a:defRPr>
            </a:lvl5pPr>
            <a:lvl6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6pPr>
            <a:lvl7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7pPr>
            <a:lvl8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8pPr>
            <a:lvl9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9pPr>
          </a:lstStyle>
          <a:p>
            <a:pPr marL="285750" marR="0" lvl="1" indent="-285750" algn="l" defTabSz="2848831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Registered Entities can showcase the facilities and services</a:t>
            </a:r>
          </a:p>
          <a:p>
            <a:pPr marL="285750" marR="0" lvl="1" indent="-285750" algn="l" defTabSz="2848831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Link </a:t>
            </a:r>
            <a:r>
              <a:rPr lang="en-US" sz="1600" kern="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OTAs to book services on which unit is listed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1" indent="-285750" algn="l" defTabSz="2848831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This service is free for all registered entities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C34A05B7-9640-D491-6832-89B3FA894C8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880759" y="5391761"/>
            <a:ext cx="1824270" cy="1010244"/>
          </a:xfrm>
          <a:prstGeom prst="rect">
            <a:avLst/>
          </a:prstGeom>
          <a:solidFill>
            <a:srgbClr val="2E83C3">
              <a:lumMod val="50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4357" tIns="23011" rIns="54357" bIns="23011" numCol="1" anchor="ctr" anchorCtr="0" compatLnSpc="1">
            <a:prstTxWarp prst="textNoShape">
              <a:avLst/>
            </a:prstTxWarp>
            <a:noAutofit/>
          </a:bodyPr>
          <a:lstStyle>
            <a:lvl1pPr lvl="0" indent="0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4990" baseline="0">
                <a:ea typeface="Arial Unicode MS" pitchFamily="34" charset="-128"/>
                <a:cs typeface="Arial Unicode MS" pitchFamily="34" charset="-128"/>
              </a:defRPr>
            </a:lvl1pPr>
            <a:lvl2pPr marL="616237" lvl="1" indent="-61118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4990" baseline="0">
                <a:ea typeface="Arial Unicode MS" pitchFamily="34" charset="-128"/>
                <a:cs typeface="Arial Unicode MS" pitchFamily="34" charset="-128"/>
              </a:defRPr>
            </a:lvl2pPr>
            <a:lvl3pPr marL="1454721" lvl="2" indent="-83343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4990" baseline="0">
                <a:ea typeface="Arial Unicode MS" pitchFamily="34" charset="-128"/>
                <a:cs typeface="Arial Unicode MS" pitchFamily="34" charset="-128"/>
              </a:defRPr>
            </a:lvl3pPr>
            <a:lvl4pPr marL="1954785" lvl="3" indent="-495009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4990" baseline="0">
                <a:ea typeface="Arial Unicode MS" pitchFamily="34" charset="-128"/>
                <a:cs typeface="Arial Unicode MS" pitchFamily="34" charset="-128"/>
              </a:defRPr>
            </a:lvl4pPr>
            <a:lvl5pPr marL="2385743" lvl="4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>
                <a:ea typeface="Arial Unicode MS" pitchFamily="34" charset="-128"/>
                <a:cs typeface="Arial Unicode MS" pitchFamily="34" charset="-128"/>
              </a:defRPr>
            </a:lvl5pPr>
            <a:lvl6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6pPr>
            <a:lvl7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7pPr>
            <a:lvl8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8pPr>
            <a:lvl9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9pPr>
          </a:lstStyle>
          <a:p>
            <a:pPr marL="0" marR="0" lvl="0" indent="0" algn="ctr" defTabSz="28488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800" b="1" kern="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Feedback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5EEDC6-7E6A-48D0-4E12-B706EF0D6415}"/>
              </a:ext>
            </a:extLst>
          </p:cNvPr>
          <p:cNvSpPr txBox="1">
            <a:spLocks/>
          </p:cNvSpPr>
          <p:nvPr/>
        </p:nvSpPr>
        <p:spPr>
          <a:xfrm>
            <a:off x="3880091" y="5391600"/>
            <a:ext cx="3604701" cy="1006204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4357" tIns="21745" rIns="54357" bIns="21745" numCol="1" anchor="ctr" anchorCtr="0" compatLnSpc="1">
            <a:prstTxWarp prst="textNoShape">
              <a:avLst/>
            </a:prstTxWarp>
            <a:noAutofit/>
          </a:bodyPr>
          <a:lstStyle>
            <a:lvl1pPr lvl="0" indent="0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4990" baseline="0">
                <a:ea typeface="Arial Unicode MS" pitchFamily="34" charset="-128"/>
                <a:cs typeface="Arial Unicode MS" pitchFamily="34" charset="-128"/>
              </a:defRPr>
            </a:lvl1pPr>
            <a:lvl2pPr marL="616237" lvl="1" indent="-61118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4990" baseline="0">
                <a:ea typeface="Arial Unicode MS" pitchFamily="34" charset="-128"/>
                <a:cs typeface="Arial Unicode MS" pitchFamily="34" charset="-128"/>
              </a:defRPr>
            </a:lvl2pPr>
            <a:lvl3pPr marL="1454721" lvl="2" indent="-83343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4990" baseline="0">
                <a:ea typeface="Arial Unicode MS" pitchFamily="34" charset="-128"/>
                <a:cs typeface="Arial Unicode MS" pitchFamily="34" charset="-128"/>
              </a:defRPr>
            </a:lvl3pPr>
            <a:lvl4pPr marL="1954785" lvl="3" indent="-495009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4990" baseline="0">
                <a:ea typeface="Arial Unicode MS" pitchFamily="34" charset="-128"/>
                <a:cs typeface="Arial Unicode MS" pitchFamily="34" charset="-128"/>
              </a:defRPr>
            </a:lvl4pPr>
            <a:lvl5pPr marL="2385743" lvl="4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>
                <a:ea typeface="Arial Unicode MS" pitchFamily="34" charset="-128"/>
                <a:cs typeface="Arial Unicode MS" pitchFamily="34" charset="-128"/>
              </a:defRPr>
            </a:lvl5pPr>
            <a:lvl6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6pPr>
            <a:lvl7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7pPr>
            <a:lvl8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8pPr>
            <a:lvl9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Customers/Tourists can provide a feedback of their experience with service providers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50C84-92F8-D24F-272B-E443676488BE}"/>
              </a:ext>
            </a:extLst>
          </p:cNvPr>
          <p:cNvSpPr txBox="1">
            <a:spLocks/>
          </p:cNvSpPr>
          <p:nvPr/>
        </p:nvSpPr>
        <p:spPr>
          <a:xfrm>
            <a:off x="7637193" y="5391921"/>
            <a:ext cx="3933778" cy="1005883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4357" tIns="21745" rIns="54357" bIns="21745" numCol="1" anchor="ctr" anchorCtr="0" compatLnSpc="1">
            <a:prstTxWarp prst="textNoShape">
              <a:avLst/>
            </a:prstTxWarp>
            <a:noAutofit/>
          </a:bodyPr>
          <a:lstStyle>
            <a:lvl1pPr lvl="0" indent="0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4990" baseline="0">
                <a:ea typeface="Arial Unicode MS" pitchFamily="34" charset="-128"/>
                <a:cs typeface="Arial Unicode MS" pitchFamily="34" charset="-128"/>
              </a:defRPr>
            </a:lvl1pPr>
            <a:lvl2pPr marL="616237" lvl="1" indent="-61118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4990" baseline="0">
                <a:ea typeface="Arial Unicode MS" pitchFamily="34" charset="-128"/>
                <a:cs typeface="Arial Unicode MS" pitchFamily="34" charset="-128"/>
              </a:defRPr>
            </a:lvl2pPr>
            <a:lvl3pPr marL="1454721" lvl="2" indent="-833435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4990" baseline="0">
                <a:ea typeface="Arial Unicode MS" pitchFamily="34" charset="-128"/>
                <a:cs typeface="Arial Unicode MS" pitchFamily="34" charset="-128"/>
              </a:defRPr>
            </a:lvl3pPr>
            <a:lvl4pPr marL="1954785" lvl="3" indent="-495009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4990" baseline="0">
                <a:ea typeface="Arial Unicode MS" pitchFamily="34" charset="-128"/>
                <a:cs typeface="Arial Unicode MS" pitchFamily="34" charset="-128"/>
              </a:defRPr>
            </a:lvl4pPr>
            <a:lvl5pPr marL="2385743" lvl="4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>
                <a:ea typeface="Arial Unicode MS" pitchFamily="34" charset="-128"/>
                <a:cs typeface="Arial Unicode MS" pitchFamily="34" charset="-128"/>
              </a:defRPr>
            </a:lvl5pPr>
            <a:lvl6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6pPr>
            <a:lvl7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7pPr>
            <a:lvl8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8pPr>
            <a:lvl9pPr marL="2385743" indent="-414193" defTabSz="284883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4990" baseline="0"/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same will be displayed in the showcasing page </a:t>
            </a:r>
            <a:r>
              <a:rPr lang="en-US" sz="16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 NIDHI+ portal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1D84241-BD5D-83D7-178F-ABFFC5E59B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818" y="5391600"/>
            <a:ext cx="1190787" cy="10065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72B86E-58AC-7808-4BEC-F9D95FBE9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923" y="6603243"/>
            <a:ext cx="6747818" cy="81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71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BDA5293C-30DE-7FEB-E81B-D17A0E84050B}"/>
              </a:ext>
            </a:extLst>
          </p:cNvPr>
          <p:cNvSpPr txBox="1"/>
          <p:nvPr/>
        </p:nvSpPr>
        <p:spPr>
          <a:xfrm>
            <a:off x="418053" y="352180"/>
            <a:ext cx="9125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Modules in NIDHI+ (2/3)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F1F629-5A46-A481-6250-7E3195A1A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923" y="6603243"/>
            <a:ext cx="6747818" cy="8166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78881C9-EFB6-8053-34FD-FEF0E812540F}"/>
              </a:ext>
            </a:extLst>
          </p:cNvPr>
          <p:cNvGrpSpPr/>
          <p:nvPr/>
        </p:nvGrpSpPr>
        <p:grpSpPr>
          <a:xfrm>
            <a:off x="667516" y="1024207"/>
            <a:ext cx="10856967" cy="5579036"/>
            <a:chOff x="90433" y="814965"/>
            <a:chExt cx="11480537" cy="591977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34D58A-0E2D-0ACA-0C9C-5CEF4B7B0429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996363" y="1238569"/>
              <a:ext cx="1824270" cy="2343578"/>
            </a:xfrm>
            <a:prstGeom prst="rect">
              <a:avLst/>
            </a:prstGeom>
            <a:solidFill>
              <a:srgbClr val="2E83C3">
                <a:lumMod val="5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4357" tIns="23011" rIns="54357" bIns="23011" numCol="1" anchor="ctr" anchorCtr="0" compatLnSpc="1">
              <a:prstTxWarp prst="textNoShape">
                <a:avLst/>
              </a:prstTxWarp>
              <a:noAutofit/>
            </a:bodyPr>
            <a:lstStyle>
              <a:lvl1pPr lvl="0" indent="0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4990" baseline="0">
                  <a:ea typeface="Arial Unicode MS" pitchFamily="34" charset="-128"/>
                  <a:cs typeface="Arial Unicode MS" pitchFamily="34" charset="-128"/>
                </a:defRPr>
              </a:lvl1pPr>
              <a:lvl2pPr marL="616237" lvl="1" indent="-61118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4990" baseline="0">
                  <a:ea typeface="Arial Unicode MS" pitchFamily="34" charset="-128"/>
                  <a:cs typeface="Arial Unicode MS" pitchFamily="34" charset="-128"/>
                </a:defRPr>
              </a:lvl2pPr>
              <a:lvl3pPr marL="1454721" lvl="2" indent="-83343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–"/>
                <a:defRPr sz="4990" baseline="0">
                  <a:ea typeface="Arial Unicode MS" pitchFamily="34" charset="-128"/>
                  <a:cs typeface="Arial Unicode MS" pitchFamily="34" charset="-128"/>
                </a:defRPr>
              </a:lvl3pPr>
              <a:lvl4pPr marL="1954785" lvl="3" indent="-495009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▫"/>
                <a:defRPr sz="4990" baseline="0">
                  <a:ea typeface="Arial Unicode MS" pitchFamily="34" charset="-128"/>
                  <a:cs typeface="Arial Unicode MS" pitchFamily="34" charset="-128"/>
                </a:defRPr>
              </a:lvl4pPr>
              <a:lvl5pPr marL="2385743" lvl="4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>
                  <a:ea typeface="Arial Unicode MS" pitchFamily="34" charset="-128"/>
                  <a:cs typeface="Arial Unicode MS" pitchFamily="34" charset="-128"/>
                </a:defRPr>
              </a:lvl5pPr>
              <a:lvl6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6pPr>
              <a:lvl7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7pPr>
              <a:lvl8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8pPr>
              <a:lvl9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9pPr>
            </a:lstStyle>
            <a:p>
              <a:pPr algn="ctr">
                <a:buClr>
                  <a:srgbClr val="000000"/>
                </a:buClr>
                <a:defRPr/>
              </a:pPr>
              <a:r>
                <a:rPr lang="en-GB" sz="1800" b="1" kern="0" dirty="0">
                  <a:solidFill>
                    <a:prstClr val="whit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Classification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AA56DA-47B6-39B3-E1EE-B30B8E18FF45}"/>
                </a:ext>
              </a:extLst>
            </p:cNvPr>
            <p:cNvSpPr txBox="1">
              <a:spLocks/>
            </p:cNvSpPr>
            <p:nvPr/>
          </p:nvSpPr>
          <p:spPr>
            <a:xfrm>
              <a:off x="3929137" y="1238569"/>
              <a:ext cx="4276852" cy="2343577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4357" tIns="21745" rIns="54357" bIns="21745" numCol="1" anchor="ctr" anchorCtr="0" compatLnSpc="1">
              <a:prstTxWarp prst="textNoShape">
                <a:avLst/>
              </a:prstTxWarp>
              <a:noAutofit/>
            </a:bodyPr>
            <a:lstStyle>
              <a:lvl1pPr lvl="0" indent="0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4990" baseline="0">
                  <a:ea typeface="Arial Unicode MS" pitchFamily="34" charset="-128"/>
                  <a:cs typeface="Arial Unicode MS" pitchFamily="34" charset="-128"/>
                </a:defRPr>
              </a:lvl1pPr>
              <a:lvl2pPr marL="616237" lvl="1" indent="-61118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4990" baseline="0">
                  <a:ea typeface="Arial Unicode MS" pitchFamily="34" charset="-128"/>
                  <a:cs typeface="Arial Unicode MS" pitchFamily="34" charset="-128"/>
                </a:defRPr>
              </a:lvl2pPr>
              <a:lvl3pPr marL="1454721" lvl="2" indent="-83343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–"/>
                <a:defRPr sz="4990" baseline="0">
                  <a:ea typeface="Arial Unicode MS" pitchFamily="34" charset="-128"/>
                  <a:cs typeface="Arial Unicode MS" pitchFamily="34" charset="-128"/>
                </a:defRPr>
              </a:lvl3pPr>
              <a:lvl4pPr marL="1954785" lvl="3" indent="-495009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▫"/>
                <a:defRPr sz="4990" baseline="0">
                  <a:ea typeface="Arial Unicode MS" pitchFamily="34" charset="-128"/>
                  <a:cs typeface="Arial Unicode MS" pitchFamily="34" charset="-128"/>
                </a:defRPr>
              </a:lvl4pPr>
              <a:lvl5pPr marL="2385743" lvl="4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>
                  <a:ea typeface="Arial Unicode MS" pitchFamily="34" charset="-128"/>
                  <a:cs typeface="Arial Unicode MS" pitchFamily="34" charset="-128"/>
                </a:defRPr>
              </a:lvl5pPr>
              <a:lvl6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6pPr>
              <a:lvl7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7pPr>
              <a:lvl8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8pPr>
              <a:lvl9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9pPr>
            </a:lstStyle>
            <a:p>
              <a:pPr marL="285750" lvl="1" indent="-285750">
                <a:spcBef>
                  <a:spcPts val="200"/>
                </a:spcBef>
                <a:buClr>
                  <a:srgbClr val="0000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Registered Entities can apply for relevant certification as available</a:t>
              </a:r>
            </a:p>
            <a:p>
              <a:pPr marL="285750" lvl="1" indent="-285750">
                <a:spcBef>
                  <a:spcPts val="200"/>
                </a:spcBef>
                <a:buClr>
                  <a:srgbClr val="0000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GB" sz="1600" kern="0" dirty="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Provision of remote &amp; 3</a:t>
              </a:r>
              <a:r>
                <a:rPr lang="en-GB" sz="1600" kern="0" baseline="30000" dirty="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rd</a:t>
              </a:r>
              <a:r>
                <a:rPr lang="en-GB" sz="1600" kern="0" dirty="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party assessments</a:t>
              </a:r>
            </a:p>
            <a:p>
              <a:pPr marL="285750" lvl="1" indent="-285750">
                <a:spcBef>
                  <a:spcPts val="200"/>
                </a:spcBef>
                <a:buClr>
                  <a:srgbClr val="0000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GB" sz="1600" kern="0" dirty="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Certification Categories include Star Classification, Approvals, Recognitions, Sustainability Certification etc.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34814E-D75F-D4AE-E422-531CD5090C83}"/>
                </a:ext>
              </a:extLst>
            </p:cNvPr>
            <p:cNvSpPr txBox="1">
              <a:spLocks/>
            </p:cNvSpPr>
            <p:nvPr/>
          </p:nvSpPr>
          <p:spPr>
            <a:xfrm>
              <a:off x="8358389" y="1238569"/>
              <a:ext cx="3212581" cy="2343578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4357" tIns="21745" rIns="54357" bIns="21745" numCol="1" anchor="ctr" anchorCtr="0" compatLnSpc="1">
              <a:prstTxWarp prst="textNoShape">
                <a:avLst/>
              </a:prstTxWarp>
              <a:noAutofit/>
            </a:bodyPr>
            <a:lstStyle>
              <a:lvl1pPr lvl="0" indent="0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4990" baseline="0">
                  <a:ea typeface="Arial Unicode MS" pitchFamily="34" charset="-128"/>
                  <a:cs typeface="Arial Unicode MS" pitchFamily="34" charset="-128"/>
                </a:defRPr>
              </a:lvl1pPr>
              <a:lvl2pPr marL="616237" lvl="1" indent="-61118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4990" baseline="0">
                  <a:ea typeface="Arial Unicode MS" pitchFamily="34" charset="-128"/>
                  <a:cs typeface="Arial Unicode MS" pitchFamily="34" charset="-128"/>
                </a:defRPr>
              </a:lvl2pPr>
              <a:lvl3pPr marL="1454721" lvl="2" indent="-83343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–"/>
                <a:defRPr sz="4990" baseline="0">
                  <a:ea typeface="Arial Unicode MS" pitchFamily="34" charset="-128"/>
                  <a:cs typeface="Arial Unicode MS" pitchFamily="34" charset="-128"/>
                </a:defRPr>
              </a:lvl3pPr>
              <a:lvl4pPr marL="1954785" lvl="3" indent="-495009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▫"/>
                <a:defRPr sz="4990" baseline="0">
                  <a:ea typeface="Arial Unicode MS" pitchFamily="34" charset="-128"/>
                  <a:cs typeface="Arial Unicode MS" pitchFamily="34" charset="-128"/>
                </a:defRPr>
              </a:lvl4pPr>
              <a:lvl5pPr marL="2385743" lvl="4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>
                  <a:ea typeface="Arial Unicode MS" pitchFamily="34" charset="-128"/>
                  <a:cs typeface="Arial Unicode MS" pitchFamily="34" charset="-128"/>
                </a:defRPr>
              </a:lvl5pPr>
              <a:lvl6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6pPr>
              <a:lvl7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7pPr>
              <a:lvl8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8pPr>
              <a:lvl9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9pPr>
            </a:lstStyle>
            <a:p>
              <a:pPr marL="285750" lvl="1" indent="-285750">
                <a:spcBef>
                  <a:spcPts val="200"/>
                </a:spcBef>
                <a:buClr>
                  <a:srgbClr val="0000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GB" sz="1600" kern="0" dirty="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Auto-generated report and Certificate after assessment</a:t>
              </a:r>
            </a:p>
            <a:p>
              <a:pPr marL="285750" lvl="1" indent="-285750">
                <a:spcBef>
                  <a:spcPts val="200"/>
                </a:spcBef>
                <a:buClr>
                  <a:srgbClr val="0000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GB" sz="1600" kern="0" dirty="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Use of Mobile application in site-assessments with geo-tagging &amp; time-stamping</a:t>
              </a:r>
            </a:p>
          </p:txBody>
        </p:sp>
        <p:sp>
          <p:nvSpPr>
            <p:cNvPr id="6" name="Object3">
              <a:extLst>
                <a:ext uri="{FF2B5EF4-FFF2-40B4-BE49-F238E27FC236}">
                  <a16:creationId xmlns:a16="http://schemas.microsoft.com/office/drawing/2014/main" id="{C8113EA8-BAF3-1EA9-89E5-8F6FED99EA0A}"/>
                </a:ext>
              </a:extLst>
            </p:cNvPr>
            <p:cNvSpPr/>
            <p:nvPr/>
          </p:nvSpPr>
          <p:spPr>
            <a:xfrm>
              <a:off x="1996363" y="814965"/>
              <a:ext cx="957865" cy="38100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31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Module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" name="Object3">
              <a:extLst>
                <a:ext uri="{FF2B5EF4-FFF2-40B4-BE49-F238E27FC236}">
                  <a16:creationId xmlns:a16="http://schemas.microsoft.com/office/drawing/2014/main" id="{9BEA9A6F-F822-0426-D96D-8A2742A62E12}"/>
                </a:ext>
              </a:extLst>
            </p:cNvPr>
            <p:cNvSpPr/>
            <p:nvPr/>
          </p:nvSpPr>
          <p:spPr>
            <a:xfrm>
              <a:off x="3929137" y="814965"/>
              <a:ext cx="3062266" cy="38100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31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Key functioning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" name="Object3">
              <a:extLst>
                <a:ext uri="{FF2B5EF4-FFF2-40B4-BE49-F238E27FC236}">
                  <a16:creationId xmlns:a16="http://schemas.microsoft.com/office/drawing/2014/main" id="{FEE5DF5B-5D9D-484A-7AF7-F18A49D995B2}"/>
                </a:ext>
              </a:extLst>
            </p:cNvPr>
            <p:cNvSpPr/>
            <p:nvPr/>
          </p:nvSpPr>
          <p:spPr>
            <a:xfrm>
              <a:off x="8379829" y="876610"/>
              <a:ext cx="2052285" cy="38100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31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Salient Features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090F51F0-6799-B6CB-661C-F8E339BD6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33" y="1684682"/>
              <a:ext cx="1812383" cy="1451351"/>
            </a:xfrm>
            <a:prstGeom prst="rect">
              <a:avLst/>
            </a:prstGeom>
          </p:spPr>
        </p:pic>
        <p:sp>
          <p:nvSpPr>
            <p:cNvPr id="10" name="Rounded Rectangle 23">
              <a:extLst>
                <a:ext uri="{FF2B5EF4-FFF2-40B4-BE49-F238E27FC236}">
                  <a16:creationId xmlns:a16="http://schemas.microsoft.com/office/drawing/2014/main" id="{4CD25CCB-4FCB-47E9-295F-32B921041877}"/>
                </a:ext>
              </a:extLst>
            </p:cNvPr>
            <p:cNvSpPr/>
            <p:nvPr/>
          </p:nvSpPr>
          <p:spPr>
            <a:xfrm>
              <a:off x="3929137" y="5359101"/>
              <a:ext cx="2588516" cy="1375635"/>
            </a:xfrm>
            <a:prstGeom prst="round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Introducing Sustainability Certification based on STCI</a:t>
              </a:r>
            </a:p>
          </p:txBody>
        </p:sp>
        <p:sp>
          <p:nvSpPr>
            <p:cNvPr id="11" name="Rounded Rectangle 24">
              <a:extLst>
                <a:ext uri="{FF2B5EF4-FFF2-40B4-BE49-F238E27FC236}">
                  <a16:creationId xmlns:a16="http://schemas.microsoft.com/office/drawing/2014/main" id="{5E481CCB-9884-83EF-D813-56CF6AF0E326}"/>
                </a:ext>
              </a:extLst>
            </p:cNvPr>
            <p:cNvSpPr/>
            <p:nvPr/>
          </p:nvSpPr>
          <p:spPr>
            <a:xfrm>
              <a:off x="3954893" y="3838127"/>
              <a:ext cx="2588515" cy="1329958"/>
            </a:xfrm>
            <a:prstGeom prst="roundRect">
              <a:avLst/>
            </a:prstGeom>
            <a:solidFill>
              <a:srgbClr val="D9D9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Display of Certification badges of Units on OTA platforms</a:t>
              </a:r>
            </a:p>
          </p:txBody>
        </p:sp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ED8C23F-885A-A105-FF96-95DECFD3C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7" t="17799" r="19407" b="14756"/>
            <a:stretch/>
          </p:blipFill>
          <p:spPr>
            <a:xfrm>
              <a:off x="7771093" y="5438147"/>
              <a:ext cx="1217471" cy="1168772"/>
            </a:xfrm>
            <a:prstGeom prst="rect">
              <a:avLst/>
            </a:prstGeom>
          </p:spPr>
        </p:pic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3E1AA31-B059-E931-B4FA-352B61C4B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362" y="3915359"/>
              <a:ext cx="1212053" cy="1252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7084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BDA5293C-30DE-7FEB-E81B-D17A0E84050B}"/>
              </a:ext>
            </a:extLst>
          </p:cNvPr>
          <p:cNvSpPr txBox="1"/>
          <p:nvPr/>
        </p:nvSpPr>
        <p:spPr>
          <a:xfrm>
            <a:off x="418053" y="352180"/>
            <a:ext cx="9125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Modules in NIDHI+ (3/3)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5A6916-C832-6C22-F6AC-64A129B3BDAE}"/>
              </a:ext>
            </a:extLst>
          </p:cNvPr>
          <p:cNvGrpSpPr/>
          <p:nvPr/>
        </p:nvGrpSpPr>
        <p:grpSpPr>
          <a:xfrm>
            <a:off x="424636" y="1063770"/>
            <a:ext cx="11342728" cy="5060660"/>
            <a:chOff x="163472" y="1136940"/>
            <a:chExt cx="11445628" cy="5271820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12FE4320-5F91-ABCA-B435-6FFAF9D4E541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856625" y="3270277"/>
              <a:ext cx="1824270" cy="1489755"/>
            </a:xfrm>
            <a:prstGeom prst="rect">
              <a:avLst/>
            </a:prstGeom>
            <a:solidFill>
              <a:srgbClr val="2E83C3">
                <a:lumMod val="5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4357" tIns="23011" rIns="54357" bIns="23011" numCol="1" anchor="ctr" anchorCtr="0" compatLnSpc="1">
              <a:prstTxWarp prst="textNoShape">
                <a:avLst/>
              </a:prstTxWarp>
              <a:noAutofit/>
            </a:bodyPr>
            <a:lstStyle>
              <a:lvl1pPr lvl="0" indent="0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4990" baseline="0">
                  <a:ea typeface="Arial Unicode MS" pitchFamily="34" charset="-128"/>
                  <a:cs typeface="Arial Unicode MS" pitchFamily="34" charset="-128"/>
                </a:defRPr>
              </a:lvl1pPr>
              <a:lvl2pPr marL="616237" lvl="1" indent="-61118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4990" baseline="0">
                  <a:ea typeface="Arial Unicode MS" pitchFamily="34" charset="-128"/>
                  <a:cs typeface="Arial Unicode MS" pitchFamily="34" charset="-128"/>
                </a:defRPr>
              </a:lvl2pPr>
              <a:lvl3pPr marL="1454721" lvl="2" indent="-83343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–"/>
                <a:defRPr sz="4990" baseline="0">
                  <a:ea typeface="Arial Unicode MS" pitchFamily="34" charset="-128"/>
                  <a:cs typeface="Arial Unicode MS" pitchFamily="34" charset="-128"/>
                </a:defRPr>
              </a:lvl3pPr>
              <a:lvl4pPr marL="1954785" lvl="3" indent="-495009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▫"/>
                <a:defRPr sz="4990" baseline="0">
                  <a:ea typeface="Arial Unicode MS" pitchFamily="34" charset="-128"/>
                  <a:cs typeface="Arial Unicode MS" pitchFamily="34" charset="-128"/>
                </a:defRPr>
              </a:lvl4pPr>
              <a:lvl5pPr marL="2385743" lvl="4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>
                  <a:ea typeface="Arial Unicode MS" pitchFamily="34" charset="-128"/>
                  <a:cs typeface="Arial Unicode MS" pitchFamily="34" charset="-128"/>
                </a:defRPr>
              </a:lvl5pPr>
              <a:lvl6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6pPr>
              <a:lvl7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7pPr>
              <a:lvl8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8pPr>
              <a:lvl9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9pPr>
            </a:lstStyle>
            <a:p>
              <a:pPr marL="0" marR="0" lvl="0" indent="0" algn="ctr" defTabSz="28488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Attraction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36A739-AA44-6BAA-4515-3DE30FA6DB86}"/>
                </a:ext>
              </a:extLst>
            </p:cNvPr>
            <p:cNvSpPr txBox="1">
              <a:spLocks/>
            </p:cNvSpPr>
            <p:nvPr/>
          </p:nvSpPr>
          <p:spPr>
            <a:xfrm>
              <a:off x="3905003" y="3270280"/>
              <a:ext cx="3550450" cy="1489754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4357" tIns="21745" rIns="54357" bIns="21745" numCol="1" anchor="ctr" anchorCtr="0" compatLnSpc="1">
              <a:prstTxWarp prst="textNoShape">
                <a:avLst/>
              </a:prstTxWarp>
              <a:noAutofit/>
            </a:bodyPr>
            <a:lstStyle>
              <a:lvl1pPr lvl="0" indent="0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4990" baseline="0">
                  <a:ea typeface="Arial Unicode MS" pitchFamily="34" charset="-128"/>
                  <a:cs typeface="Arial Unicode MS" pitchFamily="34" charset="-128"/>
                </a:defRPr>
              </a:lvl1pPr>
              <a:lvl2pPr marL="616237" lvl="1" indent="-61118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4990" baseline="0">
                  <a:ea typeface="Arial Unicode MS" pitchFamily="34" charset="-128"/>
                  <a:cs typeface="Arial Unicode MS" pitchFamily="34" charset="-128"/>
                </a:defRPr>
              </a:lvl2pPr>
              <a:lvl3pPr marL="1454721" lvl="2" indent="-83343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–"/>
                <a:defRPr sz="4990" baseline="0">
                  <a:ea typeface="Arial Unicode MS" pitchFamily="34" charset="-128"/>
                  <a:cs typeface="Arial Unicode MS" pitchFamily="34" charset="-128"/>
                </a:defRPr>
              </a:lvl3pPr>
              <a:lvl4pPr marL="1954785" lvl="3" indent="-495009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▫"/>
                <a:defRPr sz="4990" baseline="0">
                  <a:ea typeface="Arial Unicode MS" pitchFamily="34" charset="-128"/>
                  <a:cs typeface="Arial Unicode MS" pitchFamily="34" charset="-128"/>
                </a:defRPr>
              </a:lvl4pPr>
              <a:lvl5pPr marL="2385743" lvl="4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>
                  <a:ea typeface="Arial Unicode MS" pitchFamily="34" charset="-128"/>
                  <a:cs typeface="Arial Unicode MS" pitchFamily="34" charset="-128"/>
                </a:defRPr>
              </a:lvl5pPr>
              <a:lvl6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6pPr>
              <a:lvl7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7pPr>
              <a:lvl8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8pPr>
              <a:lvl9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9pPr>
            </a:lstStyle>
            <a:p>
              <a:pPr marL="285750" lvl="1" indent="-285750">
                <a:spcBef>
                  <a:spcPts val="200"/>
                </a:spcBef>
                <a:buClr>
                  <a:srgbClr val="000000"/>
                </a:buClr>
                <a:buFont typeface="Wingdings" panose="05000000000000000000" pitchFamily="2" charset="2"/>
                <a:buChar char="§"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Input in multiple categories like: Art, Beach, Culture, Education, Heritage, Hill, Museum, Nature/wildlife, Religious, Sports etc.</a:t>
              </a:r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5D4E080A-FEA7-761F-7A3A-5E1F5F467219}"/>
                </a:ext>
              </a:extLst>
            </p:cNvPr>
            <p:cNvSpPr txBox="1">
              <a:spLocks/>
            </p:cNvSpPr>
            <p:nvPr>
              <p:custDataLst>
                <p:tags r:id="rId2"/>
              </p:custDataLst>
            </p:nvPr>
          </p:nvSpPr>
          <p:spPr>
            <a:xfrm>
              <a:off x="1843258" y="4919004"/>
              <a:ext cx="1824270" cy="1489754"/>
            </a:xfrm>
            <a:prstGeom prst="rect">
              <a:avLst/>
            </a:prstGeom>
            <a:solidFill>
              <a:srgbClr val="2E83C3">
                <a:lumMod val="5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4357" tIns="23011" rIns="54357" bIns="23011" numCol="1" anchor="ctr" anchorCtr="0" compatLnSpc="1">
              <a:prstTxWarp prst="textNoShape">
                <a:avLst/>
              </a:prstTxWarp>
              <a:noAutofit/>
            </a:bodyPr>
            <a:lstStyle>
              <a:lvl1pPr lvl="0" indent="0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4990" baseline="0">
                  <a:ea typeface="Arial Unicode MS" pitchFamily="34" charset="-128"/>
                  <a:cs typeface="Arial Unicode MS" pitchFamily="34" charset="-128"/>
                </a:defRPr>
              </a:lvl1pPr>
              <a:lvl2pPr marL="616237" lvl="1" indent="-61118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4990" baseline="0">
                  <a:ea typeface="Arial Unicode MS" pitchFamily="34" charset="-128"/>
                  <a:cs typeface="Arial Unicode MS" pitchFamily="34" charset="-128"/>
                </a:defRPr>
              </a:lvl2pPr>
              <a:lvl3pPr marL="1454721" lvl="2" indent="-83343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–"/>
                <a:defRPr sz="4990" baseline="0">
                  <a:ea typeface="Arial Unicode MS" pitchFamily="34" charset="-128"/>
                  <a:cs typeface="Arial Unicode MS" pitchFamily="34" charset="-128"/>
                </a:defRPr>
              </a:lvl3pPr>
              <a:lvl4pPr marL="1954785" lvl="3" indent="-495009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▫"/>
                <a:defRPr sz="4990" baseline="0">
                  <a:ea typeface="Arial Unicode MS" pitchFamily="34" charset="-128"/>
                  <a:cs typeface="Arial Unicode MS" pitchFamily="34" charset="-128"/>
                </a:defRPr>
              </a:lvl4pPr>
              <a:lvl5pPr marL="2385743" lvl="4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>
                  <a:ea typeface="Arial Unicode MS" pitchFamily="34" charset="-128"/>
                  <a:cs typeface="Arial Unicode MS" pitchFamily="34" charset="-128"/>
                </a:defRPr>
              </a:lvl5pPr>
              <a:lvl6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6pPr>
              <a:lvl7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7pPr>
              <a:lvl8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8pPr>
              <a:lvl9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9pPr>
            </a:lstStyle>
            <a:p>
              <a:pPr marL="0" marR="0" lvl="0" indent="0" algn="ctr" defTabSz="28488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Events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AF079C-F475-E85D-3DAD-12C8BB95122F}"/>
                </a:ext>
              </a:extLst>
            </p:cNvPr>
            <p:cNvSpPr txBox="1">
              <a:spLocks/>
            </p:cNvSpPr>
            <p:nvPr/>
          </p:nvSpPr>
          <p:spPr>
            <a:xfrm>
              <a:off x="3820633" y="4919007"/>
              <a:ext cx="3658953" cy="1489753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4357" tIns="21745" rIns="54357" bIns="21745" numCol="1" anchor="ctr" anchorCtr="0" compatLnSpc="1">
              <a:prstTxWarp prst="textNoShape">
                <a:avLst/>
              </a:prstTxWarp>
              <a:noAutofit/>
            </a:bodyPr>
            <a:lstStyle>
              <a:lvl1pPr lvl="0" indent="0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4990" baseline="0">
                  <a:ea typeface="Arial Unicode MS" pitchFamily="34" charset="-128"/>
                  <a:cs typeface="Arial Unicode MS" pitchFamily="34" charset="-128"/>
                </a:defRPr>
              </a:lvl1pPr>
              <a:lvl2pPr marL="616237" lvl="1" indent="-61118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4990" baseline="0">
                  <a:ea typeface="Arial Unicode MS" pitchFamily="34" charset="-128"/>
                  <a:cs typeface="Arial Unicode MS" pitchFamily="34" charset="-128"/>
                </a:defRPr>
              </a:lvl2pPr>
              <a:lvl3pPr marL="1454721" lvl="2" indent="-83343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–"/>
                <a:defRPr sz="4990" baseline="0">
                  <a:ea typeface="Arial Unicode MS" pitchFamily="34" charset="-128"/>
                  <a:cs typeface="Arial Unicode MS" pitchFamily="34" charset="-128"/>
                </a:defRPr>
              </a:lvl3pPr>
              <a:lvl4pPr marL="1954785" lvl="3" indent="-495009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▫"/>
                <a:defRPr sz="4990" baseline="0">
                  <a:ea typeface="Arial Unicode MS" pitchFamily="34" charset="-128"/>
                  <a:cs typeface="Arial Unicode MS" pitchFamily="34" charset="-128"/>
                </a:defRPr>
              </a:lvl4pPr>
              <a:lvl5pPr marL="2385743" lvl="4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>
                  <a:ea typeface="Arial Unicode MS" pitchFamily="34" charset="-128"/>
                  <a:cs typeface="Arial Unicode MS" pitchFamily="34" charset="-128"/>
                </a:defRPr>
              </a:lvl5pPr>
              <a:lvl6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6pPr>
              <a:lvl7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7pPr>
              <a:lvl8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8pPr>
              <a:lvl9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9pPr>
            </a:lstStyle>
            <a:p>
              <a:pPr marL="285750" marR="0" lvl="1" indent="-285750" algn="l" defTabSz="2848831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Input in multiple categories like: Award functions, Conference/Seminars, Fairs &amp; festivals, MICE, Music &amp; Dance, Trade shows etc.</a:t>
              </a: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D083247-E120-90E8-401C-D4F9EDE487B1}"/>
                </a:ext>
              </a:extLst>
            </p:cNvPr>
            <p:cNvSpPr txBox="1">
              <a:spLocks/>
            </p:cNvSpPr>
            <p:nvPr/>
          </p:nvSpPr>
          <p:spPr>
            <a:xfrm>
              <a:off x="7679561" y="3270279"/>
              <a:ext cx="3867275" cy="1489754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4357" tIns="21745" rIns="54357" bIns="21745" numCol="1" anchor="ctr" anchorCtr="0" compatLnSpc="1">
              <a:prstTxWarp prst="textNoShape">
                <a:avLst/>
              </a:prstTxWarp>
              <a:noAutofit/>
            </a:bodyPr>
            <a:lstStyle>
              <a:lvl1pPr lvl="0" indent="0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4990" baseline="0">
                  <a:ea typeface="Arial Unicode MS" pitchFamily="34" charset="-128"/>
                  <a:cs typeface="Arial Unicode MS" pitchFamily="34" charset="-128"/>
                </a:defRPr>
              </a:lvl1pPr>
              <a:lvl2pPr marL="616237" lvl="1" indent="-61118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4990" baseline="0">
                  <a:ea typeface="Arial Unicode MS" pitchFamily="34" charset="-128"/>
                  <a:cs typeface="Arial Unicode MS" pitchFamily="34" charset="-128"/>
                </a:defRPr>
              </a:lvl2pPr>
              <a:lvl3pPr marL="1454721" lvl="2" indent="-83343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–"/>
                <a:defRPr sz="4990" baseline="0">
                  <a:ea typeface="Arial Unicode MS" pitchFamily="34" charset="-128"/>
                  <a:cs typeface="Arial Unicode MS" pitchFamily="34" charset="-128"/>
                </a:defRPr>
              </a:lvl3pPr>
              <a:lvl4pPr marL="1954785" lvl="3" indent="-495009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▫"/>
                <a:defRPr sz="4990" baseline="0">
                  <a:ea typeface="Arial Unicode MS" pitchFamily="34" charset="-128"/>
                  <a:cs typeface="Arial Unicode MS" pitchFamily="34" charset="-128"/>
                </a:defRPr>
              </a:lvl4pPr>
              <a:lvl5pPr marL="2385743" lvl="4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>
                  <a:ea typeface="Arial Unicode MS" pitchFamily="34" charset="-128"/>
                  <a:cs typeface="Arial Unicode MS" pitchFamily="34" charset="-128"/>
                </a:defRPr>
              </a:lvl5pPr>
              <a:lvl6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6pPr>
              <a:lvl7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7pPr>
              <a:lvl8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8pPr>
              <a:lvl9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9pPr>
            </a:lstStyle>
            <a:p>
              <a:pPr marL="285750" marR="0" lvl="1" indent="-285750" algn="l" defTabSz="2848831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Description</a:t>
              </a:r>
            </a:p>
            <a:p>
              <a:pPr marL="285750" marR="0" lvl="1" indent="-285750" algn="l" defTabSz="2848831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Venue</a:t>
              </a:r>
            </a:p>
            <a:p>
              <a:pPr marL="285750" marR="0" lvl="1" indent="-285750" algn="l" defTabSz="2848831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Pictures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9" name="Object3">
              <a:extLst>
                <a:ext uri="{FF2B5EF4-FFF2-40B4-BE49-F238E27FC236}">
                  <a16:creationId xmlns:a16="http://schemas.microsoft.com/office/drawing/2014/main" id="{240915FE-CC67-9744-AAB9-2F61DA97D66A}"/>
                </a:ext>
              </a:extLst>
            </p:cNvPr>
            <p:cNvSpPr/>
            <p:nvPr/>
          </p:nvSpPr>
          <p:spPr>
            <a:xfrm>
              <a:off x="1880759" y="1136940"/>
              <a:ext cx="957865" cy="361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1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Module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0" name="Object3">
              <a:extLst>
                <a:ext uri="{FF2B5EF4-FFF2-40B4-BE49-F238E27FC236}">
                  <a16:creationId xmlns:a16="http://schemas.microsoft.com/office/drawing/2014/main" id="{C74D213C-63E5-8406-1AA6-C718B5200E4A}"/>
                </a:ext>
              </a:extLst>
            </p:cNvPr>
            <p:cNvSpPr/>
            <p:nvPr/>
          </p:nvSpPr>
          <p:spPr>
            <a:xfrm>
              <a:off x="3929137" y="1136940"/>
              <a:ext cx="3062266" cy="361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1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 dirty="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Key functioning 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2" name="Object3">
              <a:extLst>
                <a:ext uri="{FF2B5EF4-FFF2-40B4-BE49-F238E27FC236}">
                  <a16:creationId xmlns:a16="http://schemas.microsoft.com/office/drawing/2014/main" id="{55EAD3CA-EE3B-26EC-D1AA-B089F0803B39}"/>
                </a:ext>
              </a:extLst>
            </p:cNvPr>
            <p:cNvSpPr/>
            <p:nvPr/>
          </p:nvSpPr>
          <p:spPr>
            <a:xfrm>
              <a:off x="7703695" y="1165764"/>
              <a:ext cx="2052285" cy="361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1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 dirty="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Salient Features 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ADAAA5-6024-38A5-E494-CD67C6F7138F}"/>
                </a:ext>
              </a:extLst>
            </p:cNvPr>
            <p:cNvSpPr txBox="1">
              <a:spLocks/>
            </p:cNvSpPr>
            <p:nvPr/>
          </p:nvSpPr>
          <p:spPr>
            <a:xfrm>
              <a:off x="7703695" y="4919005"/>
              <a:ext cx="3905405" cy="1489754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4357" tIns="21745" rIns="54357" bIns="21745" numCol="1" anchor="ctr" anchorCtr="0" compatLnSpc="1">
              <a:prstTxWarp prst="textNoShape">
                <a:avLst/>
              </a:prstTxWarp>
              <a:noAutofit/>
            </a:bodyPr>
            <a:lstStyle>
              <a:lvl1pPr lvl="0" indent="0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4990" baseline="0">
                  <a:ea typeface="Arial Unicode MS" pitchFamily="34" charset="-128"/>
                  <a:cs typeface="Arial Unicode MS" pitchFamily="34" charset="-128"/>
                </a:defRPr>
              </a:lvl1pPr>
              <a:lvl2pPr marL="616237" lvl="1" indent="-61118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4990" baseline="0">
                  <a:ea typeface="Arial Unicode MS" pitchFamily="34" charset="-128"/>
                  <a:cs typeface="Arial Unicode MS" pitchFamily="34" charset="-128"/>
                </a:defRPr>
              </a:lvl2pPr>
              <a:lvl3pPr marL="1454721" lvl="2" indent="-83343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–"/>
                <a:defRPr sz="4990" baseline="0">
                  <a:ea typeface="Arial Unicode MS" pitchFamily="34" charset="-128"/>
                  <a:cs typeface="Arial Unicode MS" pitchFamily="34" charset="-128"/>
                </a:defRPr>
              </a:lvl3pPr>
              <a:lvl4pPr marL="1954785" lvl="3" indent="-495009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▫"/>
                <a:defRPr sz="4990" baseline="0">
                  <a:ea typeface="Arial Unicode MS" pitchFamily="34" charset="-128"/>
                  <a:cs typeface="Arial Unicode MS" pitchFamily="34" charset="-128"/>
                </a:defRPr>
              </a:lvl4pPr>
              <a:lvl5pPr marL="2385743" lvl="4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>
                  <a:ea typeface="Arial Unicode MS" pitchFamily="34" charset="-128"/>
                  <a:cs typeface="Arial Unicode MS" pitchFamily="34" charset="-128"/>
                </a:defRPr>
              </a:lvl5pPr>
              <a:lvl6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6pPr>
              <a:lvl7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7pPr>
              <a:lvl8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8pPr>
              <a:lvl9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9pPr>
            </a:lstStyle>
            <a:p>
              <a:pPr marL="285750" marR="0" lvl="1" indent="-285750" algn="l" defTabSz="2848831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Description</a:t>
              </a:r>
            </a:p>
            <a:p>
              <a:pPr marL="285750" marR="0" lvl="1" indent="-285750" algn="l" defTabSz="2848831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Venue</a:t>
              </a:r>
            </a:p>
            <a:p>
              <a:pPr marL="285750" marR="0" lvl="1" indent="-285750" algn="l" defTabSz="2848831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Contact details</a:t>
              </a:r>
            </a:p>
            <a:p>
              <a:pPr marL="285750" marR="0" lvl="1" indent="-285750" algn="l" defTabSz="2848831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Brochure</a:t>
              </a:r>
            </a:p>
            <a:p>
              <a:pPr marL="285750" marR="0" lvl="1" indent="-285750" algn="l" defTabSz="2848831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Registration link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34" name="Picture 33" descr="A statue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807ACFF2-6B88-C81C-DB94-604FFA84B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55" y="3298432"/>
              <a:ext cx="974400" cy="1461600"/>
            </a:xfrm>
            <a:prstGeom prst="rect">
              <a:avLst/>
            </a:prstGeom>
          </p:spPr>
        </p:pic>
        <p:pic>
          <p:nvPicPr>
            <p:cNvPr id="35" name="Picture 34" descr="Fireworks over a city&#10;&#10;Description automatically generated with low confidence">
              <a:extLst>
                <a:ext uri="{FF2B5EF4-FFF2-40B4-BE49-F238E27FC236}">
                  <a16:creationId xmlns:a16="http://schemas.microsoft.com/office/drawing/2014/main" id="{B21E1A79-8C4A-4DE6-FC61-111719F5D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72" y="5142745"/>
              <a:ext cx="1567732" cy="1042272"/>
            </a:xfrm>
            <a:prstGeom prst="rect">
              <a:avLst/>
            </a:prstGeom>
          </p:spPr>
        </p:pic>
        <p:sp>
          <p:nvSpPr>
            <p:cNvPr id="36" name="Rectangle 2">
              <a:extLst>
                <a:ext uri="{FF2B5EF4-FFF2-40B4-BE49-F238E27FC236}">
                  <a16:creationId xmlns:a16="http://schemas.microsoft.com/office/drawing/2014/main" id="{C0080A95-0FF2-F8FD-FFDB-E7A0A05BABBE}"/>
                </a:ext>
              </a:extLst>
            </p:cNvPr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843258" y="1657871"/>
              <a:ext cx="1824270" cy="1489753"/>
            </a:xfrm>
            <a:prstGeom prst="rect">
              <a:avLst/>
            </a:prstGeom>
            <a:solidFill>
              <a:srgbClr val="2E83C3">
                <a:lumMod val="5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4357" tIns="23011" rIns="54357" bIns="23011" numCol="1" anchor="ctr" anchorCtr="0" compatLnSpc="1">
              <a:prstTxWarp prst="textNoShape">
                <a:avLst/>
              </a:prstTxWarp>
              <a:noAutofit/>
            </a:bodyPr>
            <a:lstStyle>
              <a:lvl1pPr lvl="0" indent="0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4990" baseline="0">
                  <a:ea typeface="Arial Unicode MS" pitchFamily="34" charset="-128"/>
                  <a:cs typeface="Arial Unicode MS" pitchFamily="34" charset="-128"/>
                </a:defRPr>
              </a:lvl1pPr>
              <a:lvl2pPr marL="616237" lvl="1" indent="-61118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4990" baseline="0">
                  <a:ea typeface="Arial Unicode MS" pitchFamily="34" charset="-128"/>
                  <a:cs typeface="Arial Unicode MS" pitchFamily="34" charset="-128"/>
                </a:defRPr>
              </a:lvl2pPr>
              <a:lvl3pPr marL="1454721" lvl="2" indent="-83343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–"/>
                <a:defRPr sz="4990" baseline="0">
                  <a:ea typeface="Arial Unicode MS" pitchFamily="34" charset="-128"/>
                  <a:cs typeface="Arial Unicode MS" pitchFamily="34" charset="-128"/>
                </a:defRPr>
              </a:lvl3pPr>
              <a:lvl4pPr marL="1954785" lvl="3" indent="-495009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▫"/>
                <a:defRPr sz="4990" baseline="0">
                  <a:ea typeface="Arial Unicode MS" pitchFamily="34" charset="-128"/>
                  <a:cs typeface="Arial Unicode MS" pitchFamily="34" charset="-128"/>
                </a:defRPr>
              </a:lvl4pPr>
              <a:lvl5pPr marL="2385743" lvl="4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>
                  <a:ea typeface="Arial Unicode MS" pitchFamily="34" charset="-128"/>
                  <a:cs typeface="Arial Unicode MS" pitchFamily="34" charset="-128"/>
                </a:defRPr>
              </a:lvl5pPr>
              <a:lvl6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6pPr>
              <a:lvl7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7pPr>
              <a:lvl8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8pPr>
              <a:lvl9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9pPr>
            </a:lstStyle>
            <a:p>
              <a:pPr marL="0" marR="0" lvl="0" indent="0" algn="ctr" defTabSz="28488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Destination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336F109-5216-0A66-80BC-F79A5BF2634F}"/>
                </a:ext>
              </a:extLst>
            </p:cNvPr>
            <p:cNvSpPr txBox="1">
              <a:spLocks/>
            </p:cNvSpPr>
            <p:nvPr/>
          </p:nvSpPr>
          <p:spPr>
            <a:xfrm>
              <a:off x="3880869" y="1639710"/>
              <a:ext cx="3598717" cy="1489753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4357" tIns="21745" rIns="54357" bIns="21745" numCol="1" anchor="ctr" anchorCtr="0" compatLnSpc="1">
              <a:prstTxWarp prst="textNoShape">
                <a:avLst/>
              </a:prstTxWarp>
              <a:noAutofit/>
            </a:bodyPr>
            <a:lstStyle>
              <a:lvl1pPr lvl="0" indent="0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4990" baseline="0">
                  <a:ea typeface="Arial Unicode MS" pitchFamily="34" charset="-128"/>
                  <a:cs typeface="Arial Unicode MS" pitchFamily="34" charset="-128"/>
                </a:defRPr>
              </a:lvl1pPr>
              <a:lvl2pPr marL="616237" lvl="1" indent="-61118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4990" baseline="0">
                  <a:ea typeface="Arial Unicode MS" pitchFamily="34" charset="-128"/>
                  <a:cs typeface="Arial Unicode MS" pitchFamily="34" charset="-128"/>
                </a:defRPr>
              </a:lvl2pPr>
              <a:lvl3pPr marL="1454721" lvl="2" indent="-83343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–"/>
                <a:defRPr sz="4990" baseline="0">
                  <a:ea typeface="Arial Unicode MS" pitchFamily="34" charset="-128"/>
                  <a:cs typeface="Arial Unicode MS" pitchFamily="34" charset="-128"/>
                </a:defRPr>
              </a:lvl3pPr>
              <a:lvl4pPr marL="1954785" lvl="3" indent="-495009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▫"/>
                <a:defRPr sz="4990" baseline="0">
                  <a:ea typeface="Arial Unicode MS" pitchFamily="34" charset="-128"/>
                  <a:cs typeface="Arial Unicode MS" pitchFamily="34" charset="-128"/>
                </a:defRPr>
              </a:lvl4pPr>
              <a:lvl5pPr marL="2385743" lvl="4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>
                  <a:ea typeface="Arial Unicode MS" pitchFamily="34" charset="-128"/>
                  <a:cs typeface="Arial Unicode MS" pitchFamily="34" charset="-128"/>
                </a:defRPr>
              </a:lvl5pPr>
              <a:lvl6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6pPr>
              <a:lvl7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7pPr>
              <a:lvl8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8pPr>
              <a:lvl9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9pPr>
            </a:lstStyle>
            <a:p>
              <a:pPr marL="285750" marR="0" lvl="1" indent="-285750" algn="l" defTabSz="2848831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City Wise input</a:t>
              </a:r>
            </a:p>
            <a:p>
              <a:pPr marL="285750" marR="0" lvl="1" indent="-285750" algn="l" defTabSz="2848831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Description</a:t>
              </a:r>
            </a:p>
            <a:p>
              <a:pPr marL="285750" marR="0" lvl="1" indent="-285750" algn="l" defTabSz="2848831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How to reach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989D0B0-E803-B7B5-1278-5907DD639205}"/>
                </a:ext>
              </a:extLst>
            </p:cNvPr>
            <p:cNvSpPr txBox="1">
              <a:spLocks/>
            </p:cNvSpPr>
            <p:nvPr/>
          </p:nvSpPr>
          <p:spPr>
            <a:xfrm>
              <a:off x="7703695" y="1639710"/>
              <a:ext cx="3843141" cy="1489754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4357" tIns="21745" rIns="54357" bIns="21745" numCol="1" anchor="ctr" anchorCtr="0" compatLnSpc="1">
              <a:prstTxWarp prst="textNoShape">
                <a:avLst/>
              </a:prstTxWarp>
              <a:noAutofit/>
            </a:bodyPr>
            <a:lstStyle>
              <a:lvl1pPr lvl="0" indent="0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4990" baseline="0">
                  <a:ea typeface="Arial Unicode MS" pitchFamily="34" charset="-128"/>
                  <a:cs typeface="Arial Unicode MS" pitchFamily="34" charset="-128"/>
                </a:defRPr>
              </a:lvl1pPr>
              <a:lvl2pPr marL="616237" lvl="1" indent="-61118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4990" baseline="0">
                  <a:ea typeface="Arial Unicode MS" pitchFamily="34" charset="-128"/>
                  <a:cs typeface="Arial Unicode MS" pitchFamily="34" charset="-128"/>
                </a:defRPr>
              </a:lvl2pPr>
              <a:lvl3pPr marL="1454721" lvl="2" indent="-833435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–"/>
                <a:defRPr sz="4990" baseline="0">
                  <a:ea typeface="Arial Unicode MS" pitchFamily="34" charset="-128"/>
                  <a:cs typeface="Arial Unicode MS" pitchFamily="34" charset="-128"/>
                </a:defRPr>
              </a:lvl3pPr>
              <a:lvl4pPr marL="1954785" lvl="3" indent="-495009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▫"/>
                <a:defRPr sz="4990" baseline="0">
                  <a:ea typeface="Arial Unicode MS" pitchFamily="34" charset="-128"/>
                  <a:cs typeface="Arial Unicode MS" pitchFamily="34" charset="-128"/>
                </a:defRPr>
              </a:lvl4pPr>
              <a:lvl5pPr marL="2385743" lvl="4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>
                  <a:ea typeface="Arial Unicode MS" pitchFamily="34" charset="-128"/>
                  <a:cs typeface="Arial Unicode MS" pitchFamily="34" charset="-128"/>
                </a:defRPr>
              </a:lvl5pPr>
              <a:lvl6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6pPr>
              <a:lvl7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7pPr>
              <a:lvl8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8pPr>
              <a:lvl9pPr marL="2385743" indent="-414193" defTabSz="2848831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4990" baseline="0"/>
              </a:lvl9pPr>
            </a:lstStyle>
            <a:p>
              <a:pPr marL="285750" marR="0" lvl="1" indent="-285750" algn="l" defTabSz="2848831" rtl="0" eaLnBrk="1" fontAlgn="base" latinLnBrk="0" hangingPunct="1">
                <a:lnSpc>
                  <a:spcPct val="100000"/>
                </a:lnSpc>
                <a:spcBef>
                  <a:spcPts val="2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Main attractions of city will be shown on city wise destination page</a:t>
              </a: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B41A40E2-DF81-873F-A134-AB7058EA0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2272" y="1794984"/>
              <a:ext cx="1181299" cy="1179203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86B681-E313-9725-DD36-EA3D753D7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923" y="6603243"/>
            <a:ext cx="6747818" cy="81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98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DB23EF-FF25-6F58-7B0A-143AAD44D027}"/>
              </a:ext>
            </a:extLst>
          </p:cNvPr>
          <p:cNvSpPr/>
          <p:nvPr/>
        </p:nvSpPr>
        <p:spPr>
          <a:xfrm>
            <a:off x="3266983" y="1035929"/>
            <a:ext cx="8266050" cy="4676699"/>
          </a:xfrm>
          <a:prstGeom prst="roundRect">
            <a:avLst>
              <a:gd name="adj" fmla="val 1873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A5293C-30DE-7FEB-E81B-D17A0E84050B}"/>
              </a:ext>
            </a:extLst>
          </p:cNvPr>
          <p:cNvSpPr txBox="1"/>
          <p:nvPr/>
        </p:nvSpPr>
        <p:spPr>
          <a:xfrm>
            <a:off x="418053" y="352180"/>
            <a:ext cx="8557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200" b="1" dirty="0">
                <a:latin typeface="Lato" panose="020F0502020204030203" pitchFamily="34" charset="0"/>
                <a:cs typeface="Lato" panose="020F0502020204030203" pitchFamily="34" charset="0"/>
              </a:rPr>
              <a:t>Tourism Service Provider Module (erstwhile </a:t>
            </a:r>
            <a:r>
              <a:rPr lang="en-IN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eTravelTrade</a:t>
            </a:r>
            <a:r>
              <a:rPr lang="en-IN" sz="2200" b="1" dirty="0"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endParaRPr lang="en-IN" sz="2200" b="1" dirty="0">
              <a:solidFill>
                <a:srgbClr val="BD202C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F1F629-5A46-A481-6250-7E3195A1A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20" y="5712628"/>
            <a:ext cx="4608850" cy="557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40ACD6-3CF7-2E54-DE0B-FF4302F1D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151"/>
          <a:stretch/>
        </p:blipFill>
        <p:spPr>
          <a:xfrm>
            <a:off x="3493934" y="1252994"/>
            <a:ext cx="7887972" cy="4096328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34557F41-9B9A-08DB-2628-9B5DD0EDEC4C}"/>
              </a:ext>
            </a:extLst>
          </p:cNvPr>
          <p:cNvSpPr/>
          <p:nvPr/>
        </p:nvSpPr>
        <p:spPr>
          <a:xfrm>
            <a:off x="475645" y="2203574"/>
            <a:ext cx="3018289" cy="2450851"/>
          </a:xfrm>
          <a:prstGeom prst="roundRect">
            <a:avLst>
              <a:gd name="adj" fmla="val 10617"/>
            </a:avLst>
          </a:prstGeom>
          <a:solidFill>
            <a:schemeClr val="bg1"/>
          </a:solidFill>
          <a:ln>
            <a:noFill/>
          </a:ln>
          <a:effectLst>
            <a:outerShdw blurRad="267543" dist="112613" dir="42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7E530E-68F6-47ED-566B-98455FE0D977}"/>
              </a:ext>
            </a:extLst>
          </p:cNvPr>
          <p:cNvSpPr txBox="1"/>
          <p:nvPr/>
        </p:nvSpPr>
        <p:spPr>
          <a:xfrm>
            <a:off x="679895" y="2456436"/>
            <a:ext cx="2642284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Registration &amp; Recognition module now live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End-to-end digitalized system with use of mobile application for assessment wherever applicable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Data Migration in progress </a:t>
            </a:r>
          </a:p>
        </p:txBody>
      </p:sp>
    </p:spTree>
    <p:extLst>
      <p:ext uri="{BB962C8B-B14F-4D97-AF65-F5344CB8AC3E}">
        <p14:creationId xmlns:p14="http://schemas.microsoft.com/office/powerpoint/2010/main" val="1296594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BDA5293C-30DE-7FEB-E81B-D17A0E84050B}"/>
              </a:ext>
            </a:extLst>
          </p:cNvPr>
          <p:cNvSpPr txBox="1"/>
          <p:nvPr/>
        </p:nvSpPr>
        <p:spPr>
          <a:xfrm>
            <a:off x="418053" y="352180"/>
            <a:ext cx="9125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makes NIDHI a robust system?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4D2A3E-E525-C646-9F19-D3FA16D00CC3}"/>
              </a:ext>
            </a:extLst>
          </p:cNvPr>
          <p:cNvGrpSpPr/>
          <p:nvPr/>
        </p:nvGrpSpPr>
        <p:grpSpPr>
          <a:xfrm>
            <a:off x="1273219" y="1092200"/>
            <a:ext cx="9928181" cy="5216659"/>
            <a:chOff x="231819" y="927278"/>
            <a:chExt cx="11200327" cy="5711781"/>
          </a:xfrm>
        </p:grpSpPr>
        <p:sp>
          <p:nvSpPr>
            <p:cNvPr id="2" name="Rounded Rectangle 2">
              <a:extLst>
                <a:ext uri="{FF2B5EF4-FFF2-40B4-BE49-F238E27FC236}">
                  <a16:creationId xmlns:a16="http://schemas.microsoft.com/office/drawing/2014/main" id="{BBE10F44-D195-45CD-8492-3BA334C4AF1C}"/>
                </a:ext>
              </a:extLst>
            </p:cNvPr>
            <p:cNvSpPr/>
            <p:nvPr/>
          </p:nvSpPr>
          <p:spPr>
            <a:xfrm>
              <a:off x="231819" y="927278"/>
              <a:ext cx="3322749" cy="1674254"/>
            </a:xfrm>
            <a:prstGeom prst="roundRect">
              <a:avLst/>
            </a:prstGeom>
            <a:solidFill>
              <a:srgbClr val="BD202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VERIFICATION AT MULTIPLE STAGES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PAN/GST, Email, Mobile Number, State Nodal Officers</a:t>
              </a:r>
            </a:p>
          </p:txBody>
        </p:sp>
        <p:sp>
          <p:nvSpPr>
            <p:cNvPr id="3" name="Rounded Rectangle 10">
              <a:extLst>
                <a:ext uri="{FF2B5EF4-FFF2-40B4-BE49-F238E27FC236}">
                  <a16:creationId xmlns:a16="http://schemas.microsoft.com/office/drawing/2014/main" id="{FE6C00ED-2C49-F215-F8E8-E40AB373CE83}"/>
                </a:ext>
              </a:extLst>
            </p:cNvPr>
            <p:cNvSpPr/>
            <p:nvPr/>
          </p:nvSpPr>
          <p:spPr>
            <a:xfrm>
              <a:off x="231819" y="2947115"/>
              <a:ext cx="3322749" cy="1674254"/>
            </a:xfrm>
            <a:prstGeom prst="roundRect">
              <a:avLst/>
            </a:prstGeom>
            <a:solidFill>
              <a:srgbClr val="BD202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CONSOLIDATED DATABASE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Access to information on registered, showcased &amp; certified entities</a:t>
              </a:r>
            </a:p>
          </p:txBody>
        </p:sp>
        <p:sp>
          <p:nvSpPr>
            <p:cNvPr id="4" name="Rounded Rectangle 11">
              <a:extLst>
                <a:ext uri="{FF2B5EF4-FFF2-40B4-BE49-F238E27FC236}">
                  <a16:creationId xmlns:a16="http://schemas.microsoft.com/office/drawing/2014/main" id="{751E6CA1-1EAF-EB06-FA04-17303AC72170}"/>
                </a:ext>
              </a:extLst>
            </p:cNvPr>
            <p:cNvSpPr/>
            <p:nvPr/>
          </p:nvSpPr>
          <p:spPr>
            <a:xfrm>
              <a:off x="231819" y="4964805"/>
              <a:ext cx="3322749" cy="1674254"/>
            </a:xfrm>
            <a:prstGeom prst="roundRect">
              <a:avLst/>
            </a:prstGeom>
            <a:solidFill>
              <a:srgbClr val="BD202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DASHBOARD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Comprehensive dashboard for States to know about the registered entities in their region</a:t>
              </a:r>
            </a:p>
          </p:txBody>
        </p:sp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86954E63-AACE-F5ED-0DE5-45A45C94A78F}"/>
                </a:ext>
              </a:extLst>
            </p:cNvPr>
            <p:cNvSpPr/>
            <p:nvPr/>
          </p:nvSpPr>
          <p:spPr>
            <a:xfrm>
              <a:off x="4170608" y="927278"/>
              <a:ext cx="3322749" cy="1674254"/>
            </a:xfrm>
            <a:prstGeom prst="roundRect">
              <a:avLst/>
            </a:prstGeom>
            <a:solidFill>
              <a:srgbClr val="BD202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UNIQUE NATIONAL IDENTIFICATION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NIDHI ID issued after verification </a:t>
              </a: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041CA137-2AE9-CABF-AACE-230BC4558120}"/>
                </a:ext>
              </a:extLst>
            </p:cNvPr>
            <p:cNvSpPr/>
            <p:nvPr/>
          </p:nvSpPr>
          <p:spPr>
            <a:xfrm>
              <a:off x="4170608" y="2947115"/>
              <a:ext cx="3322749" cy="1674254"/>
            </a:xfrm>
            <a:prstGeom prst="roundRect">
              <a:avLst/>
            </a:prstGeom>
            <a:solidFill>
              <a:srgbClr val="BD202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MORE STAKEHOLDERS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Not only accommodation units, but also tourism service providers, food business operators etc.</a:t>
              </a:r>
            </a:p>
          </p:txBody>
        </p:sp>
        <p:sp>
          <p:nvSpPr>
            <p:cNvPr id="7" name="Rounded Rectangle 14">
              <a:extLst>
                <a:ext uri="{FF2B5EF4-FFF2-40B4-BE49-F238E27FC236}">
                  <a16:creationId xmlns:a16="http://schemas.microsoft.com/office/drawing/2014/main" id="{1B4D49D9-EC76-19A2-E8AD-0FE6AEC3F341}"/>
                </a:ext>
              </a:extLst>
            </p:cNvPr>
            <p:cNvSpPr/>
            <p:nvPr/>
          </p:nvSpPr>
          <p:spPr>
            <a:xfrm>
              <a:off x="4170608" y="4964805"/>
              <a:ext cx="3322749" cy="1674254"/>
            </a:xfrm>
            <a:prstGeom prst="roundRect">
              <a:avLst/>
            </a:prstGeom>
            <a:solidFill>
              <a:srgbClr val="BD202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MARKETING TOOL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Certified entities can use the platform as a marketing tool; for branding and information dissemination </a:t>
              </a:r>
            </a:p>
          </p:txBody>
        </p:sp>
        <p:sp>
          <p:nvSpPr>
            <p:cNvPr id="9" name="Rounded Rectangle 15">
              <a:extLst>
                <a:ext uri="{FF2B5EF4-FFF2-40B4-BE49-F238E27FC236}">
                  <a16:creationId xmlns:a16="http://schemas.microsoft.com/office/drawing/2014/main" id="{B6B5A6AE-DEAB-6589-12BD-7559EE6C80DD}"/>
                </a:ext>
              </a:extLst>
            </p:cNvPr>
            <p:cNvSpPr/>
            <p:nvPr/>
          </p:nvSpPr>
          <p:spPr>
            <a:xfrm>
              <a:off x="8109397" y="927278"/>
              <a:ext cx="3322749" cy="1674254"/>
            </a:xfrm>
            <a:prstGeom prst="roundRect">
              <a:avLst/>
            </a:prstGeom>
            <a:solidFill>
              <a:srgbClr val="BD202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SHOWCASING OF ENTITIES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Registered entities can showcase their services free</a:t>
              </a:r>
            </a:p>
          </p:txBody>
        </p:sp>
        <p:sp>
          <p:nvSpPr>
            <p:cNvPr id="10" name="Rounded Rectangle 16">
              <a:extLst>
                <a:ext uri="{FF2B5EF4-FFF2-40B4-BE49-F238E27FC236}">
                  <a16:creationId xmlns:a16="http://schemas.microsoft.com/office/drawing/2014/main" id="{60B139C5-FF44-5709-8AA1-EE55BF6EABEA}"/>
                </a:ext>
              </a:extLst>
            </p:cNvPr>
            <p:cNvSpPr/>
            <p:nvPr/>
          </p:nvSpPr>
          <p:spPr>
            <a:xfrm>
              <a:off x="8109397" y="2947115"/>
              <a:ext cx="3322749" cy="1674254"/>
            </a:xfrm>
            <a:prstGeom prst="roundRect">
              <a:avLst/>
            </a:prstGeom>
            <a:solidFill>
              <a:srgbClr val="BD202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INTEGRATION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Provision to integrate NIDHI+ Systems with States, OTA including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Digilocker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and other stakeholders </a:t>
              </a:r>
            </a:p>
          </p:txBody>
        </p:sp>
        <p:sp>
          <p:nvSpPr>
            <p:cNvPr id="11" name="Rounded Rectangle 17">
              <a:extLst>
                <a:ext uri="{FF2B5EF4-FFF2-40B4-BE49-F238E27FC236}">
                  <a16:creationId xmlns:a16="http://schemas.microsoft.com/office/drawing/2014/main" id="{9CAD4BAF-CE5F-64CD-3872-4AF3EBC6BF15}"/>
                </a:ext>
              </a:extLst>
            </p:cNvPr>
            <p:cNvSpPr/>
            <p:nvPr/>
          </p:nvSpPr>
          <p:spPr>
            <a:xfrm>
              <a:off x="8109397" y="4964805"/>
              <a:ext cx="3322749" cy="1674254"/>
            </a:xfrm>
            <a:prstGeom prst="roundRect">
              <a:avLst/>
            </a:prstGeom>
            <a:solidFill>
              <a:srgbClr val="BD202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CREDIBILITY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With multiple verification and assessments, there will be enhanced credibility and visibility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7EFCB64-6DA8-C00D-76FB-417811236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923" y="6603243"/>
            <a:ext cx="6747818" cy="81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707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Y light background">
  <a:themeElements>
    <a:clrScheme name="Custom 8">
      <a:dk1>
        <a:srgbClr val="FFFFFF"/>
      </a:dk1>
      <a:lt1>
        <a:srgbClr val="2E2E38"/>
      </a:lt1>
      <a:dk2>
        <a:srgbClr val="FFE600"/>
      </a:dk2>
      <a:lt2>
        <a:srgbClr val="000000"/>
      </a:lt2>
      <a:accent1>
        <a:srgbClr val="2DB757"/>
      </a:accent1>
      <a:accent2>
        <a:srgbClr val="27ACAA"/>
      </a:accent2>
      <a:accent3>
        <a:srgbClr val="188CE5"/>
      </a:accent3>
      <a:accent4>
        <a:srgbClr val="3D108A"/>
      </a:accent4>
      <a:accent5>
        <a:srgbClr val="FF4136"/>
      </a:accent5>
      <a:accent6>
        <a:srgbClr val="FF6D00"/>
      </a:accent6>
      <a:hlink>
        <a:srgbClr val="0000FF"/>
      </a:hlink>
      <a:folHlink>
        <a:srgbClr val="800080"/>
      </a:folHlink>
    </a:clrScheme>
    <a:fontScheme name="Custom 1">
      <a:majorFont>
        <a:latin typeface="EYInterstate Light"/>
        <a:ea typeface=""/>
        <a:cs typeface=""/>
      </a:majorFont>
      <a:minorFont>
        <a:latin typeface="EYInterstat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</TotalTime>
  <Words>1013</Words>
  <Application>Microsoft Office PowerPoint</Application>
  <PresentationFormat>Widescreen</PresentationFormat>
  <Paragraphs>177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EYInterstate</vt:lpstr>
      <vt:lpstr>EYInterstate Light</vt:lpstr>
      <vt:lpstr>Lato</vt:lpstr>
      <vt:lpstr>Raleway</vt:lpstr>
      <vt:lpstr>Wingdings</vt:lpstr>
      <vt:lpstr>Office Theme</vt:lpstr>
      <vt:lpstr>1_EY light background</vt:lpstr>
      <vt:lpstr>1_Office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Hardik Gupta</dc:creator>
  <cp:lastModifiedBy>Hardik Gupta</cp:lastModifiedBy>
  <cp:revision>112</cp:revision>
  <dcterms:created xsi:type="dcterms:W3CDTF">2022-11-14T14:53:23Z</dcterms:created>
  <dcterms:modified xsi:type="dcterms:W3CDTF">2023-03-27T12:42:39Z</dcterms:modified>
</cp:coreProperties>
</file>